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8" r:id="rId15"/>
    <p:sldId id="269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  <a:srgbClr val="EC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73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229600" cy="779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CONFERENCE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662" y="2715766"/>
            <a:ext cx="5400675" cy="504825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Intervenant :</a:t>
            </a:r>
            <a:r>
              <a:rPr lang="fr-FR" sz="2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M.MOOMOOT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89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107504" y="1013862"/>
            <a:ext cx="2808312" cy="3430096"/>
            <a:chOff x="539552" y="1013862"/>
            <a:chExt cx="2808312" cy="3430096"/>
          </a:xfrm>
        </p:grpSpPr>
        <p:sp>
          <p:nvSpPr>
            <p:cNvPr id="4" name="Rectangle 3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 userDrawn="1"/>
        </p:nvGrpSpPr>
        <p:grpSpPr>
          <a:xfrm>
            <a:off x="6228184" y="1013862"/>
            <a:ext cx="2808312" cy="3430096"/>
            <a:chOff x="539552" y="1013862"/>
            <a:chExt cx="2808312" cy="3430096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 userDrawn="1"/>
        </p:nvGrpSpPr>
        <p:grpSpPr>
          <a:xfrm>
            <a:off x="3167844" y="1013862"/>
            <a:ext cx="2808312" cy="3430096"/>
            <a:chOff x="539552" y="1013862"/>
            <a:chExt cx="2808312" cy="343009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23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titre 1"/>
          <p:cNvSpPr txBox="1">
            <a:spLocks/>
          </p:cNvSpPr>
          <p:nvPr userDrawn="1"/>
        </p:nvSpPr>
        <p:spPr>
          <a:xfrm>
            <a:off x="4652392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4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21904" y="3984427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1904" y="84355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84168"/>
            <a:ext cx="5928360" cy="4244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39438"/>
            <a:ext cx="3901440" cy="1866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65539"/>
            <a:ext cx="230124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08/07/2021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3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FF0000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7.svg"/><Relationship Id="rId2" Type="http://schemas.openxmlformats.org/officeDocument/2006/relationships/hyperlink" Target="https://www.google.com/url?sa=i&amp;url=https%3A%2F%2Ficon-icons.com%2Ficon%2Fcherry-food%2F68770&amp;psig=AOvVaw0wp7-fXqf00rzjiULj_Y2b&amp;ust=1625817321740000&amp;source=images&amp;cd=vfe&amp;ved=0CAoQjRxqFwoTCNjHrNL_0vECFQAAAAAdAAAAABA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sv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sv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48.png"/><Relationship Id="rId4" Type="http://schemas.openxmlformats.org/officeDocument/2006/relationships/image" Target="../media/image7.sv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21.png"/><Relationship Id="rId12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46.png"/><Relationship Id="rId5" Type="http://schemas.openxmlformats.org/officeDocument/2006/relationships/image" Target="../media/image7.svg"/><Relationship Id="rId15" Type="http://schemas.openxmlformats.org/officeDocument/2006/relationships/image" Target="../media/image52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sv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sv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sv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70377" y="976349"/>
            <a:ext cx="4608512" cy="1348126"/>
          </a:xfrm>
        </p:spPr>
        <p:txBody>
          <a:bodyPr>
            <a:normAutofit/>
          </a:bodyPr>
          <a:lstStyle/>
          <a:p>
            <a:pPr algn="l"/>
            <a:r>
              <a:rPr lang="fr-FR" sz="2800" dirty="0">
                <a:latin typeface="Franklin Gothic Medium" panose="020B0603020102020204" pitchFamily="34" charset="0"/>
              </a:rPr>
              <a:t>Une activité « Mur de post-it » pour Moodle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DE8E0-A788-4FD8-9C83-1E6BF1278F39}"/>
              </a:ext>
            </a:extLst>
          </p:cNvPr>
          <p:cNvSpPr/>
          <p:nvPr/>
        </p:nvSpPr>
        <p:spPr>
          <a:xfrm>
            <a:off x="1914014" y="3563567"/>
            <a:ext cx="3085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Franklin Gothic Medium" panose="020B0603020102020204" pitchFamily="34" charset="0"/>
              </a:rPr>
              <a:t>Olivier VALENTIN</a:t>
            </a:r>
            <a:br>
              <a:rPr lang="fr-FR" sz="1400" dirty="0">
                <a:latin typeface="Franklin Gothic Medium" panose="020B0603020102020204" pitchFamily="34" charset="0"/>
              </a:rPr>
            </a:br>
            <a:r>
              <a:rPr lang="fr-FR" sz="1400" dirty="0">
                <a:latin typeface="Franklin Gothic Medium" panose="020B0603020102020204" pitchFamily="34" charset="0"/>
              </a:rPr>
              <a:t>PAPN – Université Jean Moulin Lyon 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34D6B2-BFE8-4B05-B6F7-091B330A2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2007525" cy="214243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DC431D9-A37B-4C7D-A513-E9FB6741E18C}"/>
              </a:ext>
            </a:extLst>
          </p:cNvPr>
          <p:cNvGrpSpPr/>
          <p:nvPr/>
        </p:nvGrpSpPr>
        <p:grpSpPr>
          <a:xfrm>
            <a:off x="1475656" y="315766"/>
            <a:ext cx="2493927" cy="2587218"/>
            <a:chOff x="323523" y="1030770"/>
            <a:chExt cx="2968516" cy="2968517"/>
          </a:xfrm>
        </p:grpSpPr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1128E21F-2F4E-451C-91E9-A5FAF7A0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3523" y="1030770"/>
              <a:ext cx="2968516" cy="2968517"/>
            </a:xfrm>
            <a:prstGeom prst="rect">
              <a:avLst/>
            </a:prstGeom>
          </p:spPr>
        </p:pic>
        <p:sp>
          <p:nvSpPr>
            <p:cNvPr id="19" name="Titre 3">
              <a:extLst>
                <a:ext uri="{FF2B5EF4-FFF2-40B4-BE49-F238E27FC236}">
                  <a16:creationId xmlns:a16="http://schemas.microsoft.com/office/drawing/2014/main" id="{BDA659CC-1600-44B2-9C6F-F592245980B9}"/>
                </a:ext>
              </a:extLst>
            </p:cNvPr>
            <p:cNvSpPr txBox="1">
              <a:spLocks/>
            </p:cNvSpPr>
            <p:nvPr/>
          </p:nvSpPr>
          <p:spPr>
            <a:xfrm rot="684346">
              <a:off x="526818" y="2657822"/>
              <a:ext cx="1958671" cy="5548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fr-FR" sz="4000" kern="1200" dirty="0" smtClean="0">
                  <a:solidFill>
                    <a:srgbClr val="FF0000"/>
                  </a:solidFill>
                  <a:latin typeface="Roboto" pitchFamily="2" charset="0"/>
                  <a:ea typeface="Roboto" pitchFamily="2" charset="0"/>
                  <a:cs typeface="+mj-cs"/>
                </a:defRPr>
              </a:lvl1pPr>
            </a:lstStyle>
            <a:p>
              <a:r>
                <a:rPr lang="fr-FR" b="1" dirty="0">
                  <a:latin typeface="Rage Italic" panose="03070502040507070304" pitchFamily="66" charset="0"/>
                </a:rPr>
                <a:t>Notes</a:t>
              </a:r>
              <a:r>
                <a:rPr lang="fr-FR" sz="6000" b="1" dirty="0">
                  <a:latin typeface="Rage Italic" panose="03070502040507070304" pitchFamily="66" charset="0"/>
                </a:rPr>
                <a:t> </a:t>
              </a:r>
              <a:endParaRPr lang="fr-FR" sz="6000" dirty="0">
                <a:latin typeface="Rage Italic" panose="03070502040507070304" pitchFamily="66" charset="0"/>
              </a:endParaRPr>
            </a:p>
          </p:txBody>
        </p:sp>
        <p:sp>
          <p:nvSpPr>
            <p:cNvPr id="21" name="Titre 3">
              <a:extLst>
                <a:ext uri="{FF2B5EF4-FFF2-40B4-BE49-F238E27FC236}">
                  <a16:creationId xmlns:a16="http://schemas.microsoft.com/office/drawing/2014/main" id="{C84FDFE3-CD2A-4223-992D-3D66C6479E36}"/>
                </a:ext>
              </a:extLst>
            </p:cNvPr>
            <p:cNvSpPr txBox="1">
              <a:spLocks/>
            </p:cNvSpPr>
            <p:nvPr/>
          </p:nvSpPr>
          <p:spPr>
            <a:xfrm rot="576964">
              <a:off x="688619" y="2139758"/>
              <a:ext cx="1958671" cy="5548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fr-FR" sz="4000" kern="1200" dirty="0" smtClean="0">
                  <a:solidFill>
                    <a:srgbClr val="FF0000"/>
                  </a:solidFill>
                  <a:latin typeface="Roboto" pitchFamily="2" charset="0"/>
                  <a:ea typeface="Roboto" pitchFamily="2" charset="0"/>
                  <a:cs typeface="+mj-cs"/>
                </a:defRPr>
              </a:lvl1pPr>
            </a:lstStyle>
            <a:p>
              <a:r>
                <a:rPr lang="fr-FR" sz="4400" b="1" dirty="0" err="1">
                  <a:latin typeface="Rage Italic" panose="03070502040507070304" pitchFamily="66" charset="0"/>
                </a:rPr>
                <a:t>Sticky</a:t>
              </a:r>
              <a:endParaRPr lang="fr-FR" sz="4400" dirty="0">
                <a:latin typeface="Rage Italic" panose="03070502040507070304" pitchFamily="66" charset="0"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A458C200-6A09-47D2-9A43-38F9991F1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94" y="3930439"/>
            <a:ext cx="401446" cy="37331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B333B2-97BD-435A-8841-2B83A073E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2474320"/>
            <a:ext cx="542741" cy="5498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312CFF-8154-401B-BFC8-A79AA9469C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" y="771550"/>
            <a:ext cx="482350" cy="51051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3D287E7-A065-4A98-BA22-55023189B4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1085" y="4159241"/>
            <a:ext cx="398389" cy="3793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55E0D7E-A182-4A61-B73C-7BC29D5BE6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66" y="2495047"/>
            <a:ext cx="371019" cy="3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rry, food Free Icon of 100 Colored Food &amp;amp; Drink Icons">
            <a:hlinkClick r:id="rId2"/>
            <a:extLst>
              <a:ext uri="{FF2B5EF4-FFF2-40B4-BE49-F238E27FC236}">
                <a16:creationId xmlns:a16="http://schemas.microsoft.com/office/drawing/2014/main" id="{8CFDAAFA-CF76-4F73-8328-620C1ED1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174">
            <a:off x="941477" y="2828069"/>
            <a:ext cx="738664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218736" y="2113560"/>
            <a:ext cx="4449162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>
                <a:latin typeface="Franklin Gothic Medium" panose="020B0603020102020204" pitchFamily="34" charset="0"/>
              </a:rPr>
              <a:t>Le drag and drop 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Franklin Gothic Medium" panose="020B0603020102020204" pitchFamily="34" charset="0"/>
              </a:rPr>
              <a:t>et le classement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2" y="797257"/>
            <a:ext cx="8641037" cy="838389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Franklin Gothic Medium" panose="020B0603020102020204" pitchFamily="34" charset="0"/>
              </a:rPr>
              <a:t>Cahier des charges - BETA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4F2877-8134-4A79-B5D5-B93E1ACA3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13" y="573799"/>
            <a:ext cx="497408" cy="4625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817AE8-B727-41B3-8933-D9B04B8B40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617" y="337004"/>
            <a:ext cx="417502" cy="3882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1D2068-5132-4D17-BDFA-D05946EE9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0" y="162916"/>
            <a:ext cx="497408" cy="462552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90F74B0-5783-49AA-A9CA-03B7E4A28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092" y="1433656"/>
            <a:ext cx="1737113" cy="1737113"/>
          </a:xfrm>
          <a:prstGeom prst="rect">
            <a:avLst/>
          </a:prstGeom>
        </p:spPr>
      </p:pic>
      <p:sp>
        <p:nvSpPr>
          <p:cNvPr id="15" name="Titre 3">
            <a:extLst>
              <a:ext uri="{FF2B5EF4-FFF2-40B4-BE49-F238E27FC236}">
                <a16:creationId xmlns:a16="http://schemas.microsoft.com/office/drawing/2014/main" id="{405AF0E1-263F-4A7D-8DF9-09D685C8CA08}"/>
              </a:ext>
            </a:extLst>
          </p:cNvPr>
          <p:cNvSpPr txBox="1">
            <a:spLocks/>
          </p:cNvSpPr>
          <p:nvPr/>
        </p:nvSpPr>
        <p:spPr>
          <a:xfrm rot="576964">
            <a:off x="228592" y="2056484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600" dirty="0">
                <a:latin typeface="Bodoni MT" panose="02070603080606020203" pitchFamily="18" charset="0"/>
              </a:rPr>
              <a:t>La cerise</a:t>
            </a:r>
          </a:p>
          <a:p>
            <a:r>
              <a:rPr lang="fr-FR" sz="1600" dirty="0">
                <a:latin typeface="Bodoni MT" panose="02070603080606020203" pitchFamily="18" charset="0"/>
              </a:rPr>
              <a:t>sur le</a:t>
            </a:r>
          </a:p>
          <a:p>
            <a:r>
              <a:rPr lang="fr-FR" sz="1600" dirty="0" err="1">
                <a:latin typeface="Bodoni MT" panose="02070603080606020203" pitchFamily="18" charset="0"/>
              </a:rPr>
              <a:t>gateau</a:t>
            </a:r>
            <a:r>
              <a:rPr lang="fr-FR" sz="1600" dirty="0">
                <a:latin typeface="Bodoni MT" panose="02070603080606020203" pitchFamily="18" charset="0"/>
              </a:rPr>
              <a:t>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7A2E4D-4EA4-4D07-8919-B97941D92B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94" y="829261"/>
            <a:ext cx="422260" cy="4469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F33DE3-C089-4DF3-93D7-97B00D16FB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20" y="1611666"/>
            <a:ext cx="1945058" cy="31102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9B390C5-AC91-4465-B3BA-33140BF85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65" y="525298"/>
            <a:ext cx="417501" cy="38824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D0B3B1D-4681-4AC1-8EA6-FAAB3D3DD5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41" y="0"/>
            <a:ext cx="509705" cy="5797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AAC582B-420B-497B-87DD-E7BACF8A49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8424" y="3724092"/>
            <a:ext cx="409439" cy="4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4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63638"/>
            <a:ext cx="2664296" cy="2664296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371667" y="2909841"/>
            <a:ext cx="1608190" cy="7007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800" dirty="0">
                <a:latin typeface="Rockwell" panose="02060603020205020403" pitchFamily="18" charset="0"/>
              </a:rPr>
              <a:t>Faites que</a:t>
            </a:r>
          </a:p>
          <a:p>
            <a:r>
              <a:rPr lang="fr-FR" sz="1800" dirty="0">
                <a:latin typeface="Rockwell" panose="02060603020205020403" pitchFamily="18" charset="0"/>
              </a:rPr>
              <a:t>ça marche…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1" y="797257"/>
            <a:ext cx="3816424" cy="3718709"/>
          </a:xfrm>
        </p:spPr>
        <p:txBody>
          <a:bodyPr>
            <a:normAutofit/>
          </a:bodyPr>
          <a:lstStyle/>
          <a:p>
            <a:r>
              <a:rPr lang="fr-FR" sz="6600" b="1" dirty="0">
                <a:latin typeface="Franklin Gothic Medium" panose="020B0603020102020204" pitchFamily="34" charset="0"/>
              </a:rPr>
              <a:t>DÉMO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83872C-F429-44BF-A8F0-6E8483201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2276076"/>
            <a:ext cx="2361348" cy="24197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A89D3A-EB6F-41F5-BF4A-69541A034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1" y="3417106"/>
            <a:ext cx="321854" cy="3406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3361A5-A951-4255-9C92-AA530E2F5A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58" y="558710"/>
            <a:ext cx="328046" cy="3050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F16A37B-6729-4303-9038-6E91A9D201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7367" y="892902"/>
            <a:ext cx="375642" cy="3493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20AC0D-9CA9-4260-86C1-C7F4D41968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7" y="3943780"/>
            <a:ext cx="328046" cy="3050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85848BA-629B-470D-8C8E-1FA0A71172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81" y="3031155"/>
            <a:ext cx="328046" cy="3050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6BAC09-02BF-447B-BBD1-52B09F3302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8555" y="3046207"/>
            <a:ext cx="321854" cy="3050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19CB5A6-A161-4AAD-B991-6281027F68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0430" y="615727"/>
            <a:ext cx="373357" cy="3517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A5101A-D8F0-4349-94D4-F2B63BE4C8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64" y="482274"/>
            <a:ext cx="472241" cy="4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75FACB3-AC84-45FB-BF27-731E13298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253" flipH="1">
            <a:off x="2819419" y="3199463"/>
            <a:ext cx="478575" cy="4656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DD27BB3-A3DB-4F5B-8DE1-30FBFA597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679" flipH="1">
            <a:off x="6357205" y="3648386"/>
            <a:ext cx="478575" cy="465699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668" y="1707654"/>
            <a:ext cx="2376264" cy="2376264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405841" y="2636607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3600" dirty="0">
                <a:latin typeface="Edwardian Script ITC" panose="030303020407070D0804" pitchFamily="66" charset="0"/>
              </a:rPr>
              <a:t>I</a:t>
            </a:r>
          </a:p>
          <a:p>
            <a:endParaRPr lang="fr-FR" sz="2400" dirty="0">
              <a:latin typeface="Bodoni MT" panose="02070603080606020203" pitchFamily="18" charset="0"/>
            </a:endParaRPr>
          </a:p>
          <a:p>
            <a:r>
              <a:rPr lang="fr-FR" sz="3600" dirty="0">
                <a:latin typeface="Edwardian Script ITC" panose="030303020407070D0804" pitchFamily="66" charset="0"/>
              </a:rPr>
              <a:t>Moodle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652929" y="1635646"/>
            <a:ext cx="612068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Le drag and drop : stop ou encore 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Savoir s’arrêter…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L’accessibilité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La communauté Moodle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2" y="797257"/>
            <a:ext cx="8641037" cy="910397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Franklin Gothic Medium" panose="020B0603020102020204" pitchFamily="34" charset="0"/>
              </a:rPr>
              <a:t>4. A retenir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3DA2E0-2D36-4C01-B6A1-1CC4D95EC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73" y="3741974"/>
            <a:ext cx="649804" cy="6042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EBFC9ED-AB37-4909-B258-D98C83266E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679">
            <a:off x="5525123" y="3887858"/>
            <a:ext cx="649804" cy="6042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C71FECB-B484-4513-A1D0-A9A684B08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593">
            <a:off x="7175490" y="3573354"/>
            <a:ext cx="649804" cy="6042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C09F064-1DB1-4845-9CB3-3E735ADF8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840">
            <a:off x="3922156" y="3955821"/>
            <a:ext cx="649804" cy="6042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E57C2C3-8648-4A10-B445-A0DF1C515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679" flipH="1">
            <a:off x="4287533" y="3811258"/>
            <a:ext cx="478575" cy="46569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8F56619-A94A-4DE4-84F6-A2154C64B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6" y="435255"/>
            <a:ext cx="681576" cy="63381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A548CF3-F91E-41D9-9E06-48C532CD67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601" flipH="1">
            <a:off x="7143527" y="529343"/>
            <a:ext cx="637949" cy="62078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454BA3-6C14-49C1-849D-375D224CF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593">
            <a:off x="6086127" y="479104"/>
            <a:ext cx="649804" cy="60426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9DCB45E-932B-4844-A9FB-653199E7C0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7774"/>
            <a:ext cx="470345" cy="4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668" y="1707654"/>
            <a:ext cx="2376264" cy="2376264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405841" y="2636607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2800" dirty="0">
                <a:latin typeface="Franklin Gothic Demi" panose="020B0703020102020204" pitchFamily="34" charset="0"/>
              </a:rPr>
              <a:t>Avant-première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652929" y="1635646"/>
            <a:ext cx="6120680" cy="300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Franklin Gothic Medium" panose="020B0603020102020204" pitchFamily="34" charset="0"/>
              </a:rPr>
              <a:t>Rafraichissement automatique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Franklin Gothic Medium" panose="020B0603020102020204" pitchFamily="34" charset="0"/>
              </a:rPr>
              <a:t>D’autres systèmes de votes (?)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>
                <a:latin typeface="Franklin Gothic Medium" panose="020B0603020102020204" pitchFamily="34" charset="0"/>
              </a:rPr>
              <a:t>Privacy</a:t>
            </a:r>
            <a:endParaRPr lang="fr-FR" sz="1600" dirty="0">
              <a:latin typeface="Franklin Gothic Medium" panose="020B06030201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Franklin Gothic Medium" panose="020B0603020102020204" pitchFamily="34" charset="0"/>
              </a:rPr>
              <a:t>Achèvement d’activité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Franklin Gothic Medium" panose="020B0603020102020204" pitchFamily="34" charset="0"/>
              </a:rPr>
              <a:t>Export des données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Franklin Gothic Medium" panose="020B0603020102020204" pitchFamily="34" charset="0"/>
              </a:rPr>
              <a:t>Une couleur par colonne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Franklin Gothic Medium" panose="020B0603020102020204" pitchFamily="34" charset="0"/>
              </a:rPr>
              <a:t>Insérer des images dans les notes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Franklin Gothic Medium" panose="020B0603020102020204" pitchFamily="34" charset="0"/>
              </a:rPr>
              <a:t>Les tests automatiques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2" y="797257"/>
            <a:ext cx="8641037" cy="910397"/>
          </a:xfrm>
        </p:spPr>
        <p:txBody>
          <a:bodyPr>
            <a:normAutofit/>
          </a:bodyPr>
          <a:lstStyle/>
          <a:p>
            <a:r>
              <a:rPr lang="fr-FR" b="1" dirty="0">
                <a:latin typeface="Franklin Gothic Medium" panose="020B0603020102020204" pitchFamily="34" charset="0"/>
              </a:rPr>
              <a:t>5. A venir (ou pas)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A70843-63D4-41DA-BBB7-E909AB39A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79" y="785185"/>
            <a:ext cx="572370" cy="5322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A1588D-DEEE-45FD-80C1-51D0875B31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7880" y="4346243"/>
            <a:ext cx="547078" cy="5797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03CA80-2666-498B-8E5B-CCB94BF7CA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53" y="4468030"/>
            <a:ext cx="422260" cy="4469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5B5115-C0DE-4697-B343-722F9D38EB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13" y="3146501"/>
            <a:ext cx="497408" cy="4625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BDB903-1E3A-4F96-978C-2BD2AC9EE0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2547" y="1603882"/>
            <a:ext cx="417502" cy="3882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2C1A61-A0A8-4D58-B43F-B044E3A276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8" y="3472432"/>
            <a:ext cx="497408" cy="4625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940C91-0412-4656-8F6F-20C6A6F219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859" flipH="1">
            <a:off x="7706308" y="3388005"/>
            <a:ext cx="523145" cy="5520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76A44C-FF10-45EC-A17D-7A3F2047C2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5538" y="1800959"/>
            <a:ext cx="422260" cy="3926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855BC0-B236-459E-B138-C6B15C43A5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9357" y="4295645"/>
            <a:ext cx="422260" cy="3926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3A9B2DC-6BB1-44AA-B51A-692E4A132D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22" y="1629736"/>
            <a:ext cx="509705" cy="5797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85DC31C-BB89-4B57-80F0-226853BF3C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27" y="2552780"/>
            <a:ext cx="497408" cy="4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3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16476ED-4C27-4D90-8C42-36FC0D32B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4840" y="3219823"/>
            <a:ext cx="1475672" cy="1512167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299" y="-37967"/>
            <a:ext cx="1745622" cy="1745622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957070" y="628939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800" dirty="0" err="1">
                <a:latin typeface="Franklin Gothic Demi" panose="020B0703020102020204" pitchFamily="34" charset="0"/>
              </a:rPr>
              <a:t>Wanna</a:t>
            </a:r>
            <a:endParaRPr lang="fr-FR" sz="1800" dirty="0">
              <a:latin typeface="Franklin Gothic Demi" panose="020B0703020102020204" pitchFamily="34" charset="0"/>
            </a:endParaRPr>
          </a:p>
          <a:p>
            <a:r>
              <a:rPr lang="fr-FR" sz="1800" dirty="0">
                <a:latin typeface="Franklin Gothic Demi" panose="020B0703020102020204" pitchFamily="34" charset="0"/>
              </a:rPr>
              <a:t>test ?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422625"/>
            <a:ext cx="9361040" cy="2814299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Franklin Gothic Medium" panose="020B0603020102020204" pitchFamily="34" charset="0"/>
              </a:rPr>
              <a:t>https://github.com/oliviervalentin/moodle-mod_stickynotes/</a:t>
            </a:r>
            <a:br>
              <a:rPr lang="fr-FR" sz="2400" b="1" dirty="0">
                <a:solidFill>
                  <a:srgbClr val="202020"/>
                </a:solidFill>
                <a:latin typeface="Franklin Gothic Medium" panose="020B0603020102020204" pitchFamily="34" charset="0"/>
              </a:rPr>
            </a:br>
            <a:br>
              <a:rPr lang="fr-FR" sz="2400" b="1" dirty="0">
                <a:solidFill>
                  <a:srgbClr val="202020"/>
                </a:solidFill>
                <a:latin typeface="Franklin Gothic Medium" panose="020B0603020102020204" pitchFamily="34" charset="0"/>
              </a:rPr>
            </a:br>
            <a:r>
              <a:rPr lang="fr-FR" sz="2400" b="1" dirty="0">
                <a:solidFill>
                  <a:srgbClr val="202020"/>
                </a:solidFill>
                <a:latin typeface="Franklin Gothic Medium" panose="020B0603020102020204" pitchFamily="34" charset="0"/>
              </a:rPr>
              <a:t>Proposition sur le catalogue Moodle courant septembre</a:t>
            </a:r>
            <a:endParaRPr lang="fr-FR" sz="4400" b="1" dirty="0">
              <a:solidFill>
                <a:srgbClr val="20202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A70843-63D4-41DA-BBB7-E909AB39AC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95886"/>
            <a:ext cx="572370" cy="5322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A1588D-DEEE-45FD-80C1-51D0875B31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4105" y="286526"/>
            <a:ext cx="547078" cy="5797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5B5115-C0DE-4697-B343-722F9D38EB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3973"/>
            <a:ext cx="497408" cy="4625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855BC0-B236-459E-B138-C6B15C43A5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5783" y="380065"/>
            <a:ext cx="422260" cy="3926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3A9B2DC-6BB1-44AA-B51A-692E4A132D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74" y="842877"/>
            <a:ext cx="509705" cy="57974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85DC31C-BB89-4B57-80F0-226853BF3C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69" y="118687"/>
            <a:ext cx="391242" cy="3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6D84C882-5A48-43AC-9F8A-8DA71B209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91" y="3218623"/>
            <a:ext cx="939371" cy="15021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303FBA8-0265-46D6-95BE-A0C2DECFD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7165" y="3213595"/>
            <a:ext cx="1475672" cy="1512167"/>
          </a:xfrm>
          <a:prstGeom prst="rect">
            <a:avLst/>
          </a:prstGeom>
        </p:spPr>
      </p:pic>
      <p:sp>
        <p:nvSpPr>
          <p:cNvPr id="21" name="Titre 3">
            <a:extLst>
              <a:ext uri="{FF2B5EF4-FFF2-40B4-BE49-F238E27FC236}">
                <a16:creationId xmlns:a16="http://schemas.microsoft.com/office/drawing/2014/main" id="{DF61F829-2AB0-4F7C-A5D6-E7D5E0AE6CD9}"/>
              </a:ext>
            </a:extLst>
          </p:cNvPr>
          <p:cNvSpPr txBox="1">
            <a:spLocks/>
          </p:cNvSpPr>
          <p:nvPr/>
        </p:nvSpPr>
        <p:spPr>
          <a:xfrm>
            <a:off x="251481" y="1020042"/>
            <a:ext cx="8641037" cy="22517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b="1" dirty="0">
                <a:latin typeface="Franklin Gothic Medium" panose="020B0603020102020204" pitchFamily="34" charset="0"/>
              </a:rPr>
              <a:t>MERCI A TOUS !!!!</a:t>
            </a:r>
            <a:br>
              <a:rPr lang="fr-FR" b="1" dirty="0">
                <a:latin typeface="Franklin Gothic Medium" panose="020B0603020102020204" pitchFamily="34" charset="0"/>
              </a:rPr>
            </a:br>
            <a:r>
              <a:rPr lang="fr-FR" sz="2500" b="1" dirty="0">
                <a:latin typeface="Franklin Gothic Medium" panose="020B0603020102020204" pitchFamily="34" charset="0"/>
              </a:rPr>
              <a:t>Des questions ?</a:t>
            </a:r>
            <a:br>
              <a:rPr lang="fr-FR" b="1" dirty="0">
                <a:latin typeface="Franklin Gothic Medium" panose="020B0603020102020204" pitchFamily="34" charset="0"/>
              </a:rPr>
            </a:br>
            <a:r>
              <a:rPr lang="fr-FR" sz="2200" b="1" dirty="0">
                <a:solidFill>
                  <a:srgbClr val="202020"/>
                </a:solidFill>
                <a:latin typeface="Franklin Gothic Medium" panose="020B0603020102020204" pitchFamily="34" charset="0"/>
              </a:rPr>
              <a:t>https://github.com/oliviervalentin/moodle-mod_stickynotes/</a:t>
            </a:r>
            <a:endParaRPr lang="fr-FR" b="1" dirty="0">
              <a:solidFill>
                <a:srgbClr val="20202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929" y="-21219"/>
            <a:ext cx="1800881" cy="1800881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581129" y="544272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200" dirty="0">
                <a:latin typeface="Franklin Gothic Demi" panose="020B0703020102020204" pitchFamily="34" charset="0"/>
              </a:rPr>
              <a:t>Ouf, c’est</a:t>
            </a:r>
          </a:p>
          <a:p>
            <a:r>
              <a:rPr lang="fr-FR" sz="1200" dirty="0">
                <a:latin typeface="Franklin Gothic Demi" panose="020B0703020102020204" pitchFamily="34" charset="0"/>
              </a:rPr>
              <a:t>fini…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A70843-63D4-41DA-BBB7-E909AB39A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7" y="1231685"/>
            <a:ext cx="475249" cy="4419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A1588D-DEEE-45FD-80C1-51D0875B31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6793" y="31418"/>
            <a:ext cx="547078" cy="5797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03CA80-2666-498B-8E5B-CCB94BF7CA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49" y="1511701"/>
            <a:ext cx="422260" cy="4469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5B5115-C0DE-4697-B343-722F9D38EB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42" y="2248678"/>
            <a:ext cx="497408" cy="4625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BDB903-1E3A-4F96-978C-2BD2AC9EE0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2599" y="576596"/>
            <a:ext cx="417502" cy="3882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2C1A61-A0A8-4D58-B43F-B044E3A276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8" y="1555004"/>
            <a:ext cx="497408" cy="4625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76A44C-FF10-45EC-A17D-7A3F2047C2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697" y="459430"/>
            <a:ext cx="422260" cy="3926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855BC0-B236-459E-B138-C6B15C43A5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42" y="337312"/>
            <a:ext cx="422260" cy="3926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85DC31C-BB89-4B57-80F0-226853BF3C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63" y="4582283"/>
            <a:ext cx="391242" cy="36382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B38BCDB-B4C3-46B4-9F60-E8621DFA7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0" y="1005529"/>
            <a:ext cx="608762" cy="5661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1AA7725-DAEC-4D06-A3DA-BD0D25EFB3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03" y="3219823"/>
            <a:ext cx="939371" cy="15021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6B05A0E-5EC0-4807-9D3E-8D4CEA9A1E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907" y="3314418"/>
            <a:ext cx="1374099" cy="14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2500851-358F-4AEB-9618-B696CC374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0961" y="2643758"/>
            <a:ext cx="2024912" cy="2074990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854" y="1438916"/>
            <a:ext cx="2376264" cy="2376264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687715" y="2482376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4400" b="1" dirty="0">
                <a:latin typeface="Rage Italic" panose="03070502040507070304" pitchFamily="66" charset="0"/>
              </a:rPr>
              <a:t>Plan</a:t>
            </a:r>
            <a:endParaRPr lang="fr-FR" sz="4400" dirty="0">
              <a:latin typeface="Rage Italic" panose="03070502040507070304" pitchFamily="66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899271" y="1537696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Franklin Gothic Medium" panose="020B0603020102020204" pitchFamily="34" charset="0"/>
              </a:rPr>
              <a:t>Naissance du projet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Franklin Gothic Medium" panose="020B0603020102020204" pitchFamily="34" charset="0"/>
              </a:rPr>
              <a:t>Le cahier des charges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Franklin Gothic Medium" panose="020B0603020102020204" pitchFamily="34" charset="0"/>
              </a:rPr>
              <a:t>Démo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Franklin Gothic Medium" panose="020B0603020102020204" pitchFamily="34" charset="0"/>
              </a:rPr>
              <a:t>A retenir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Franklin Gothic Medium" panose="020B0603020102020204" pitchFamily="34" charset="0"/>
              </a:rPr>
              <a:t>A venir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9657C7-AB16-488B-9856-086074915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36" y="76296"/>
            <a:ext cx="545344" cy="5771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9B594F-AE12-4AAC-9EFD-206D75D074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653485"/>
            <a:ext cx="715700" cy="6743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1E70345-AF01-4EB5-8021-D311076D93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" y="3288708"/>
            <a:ext cx="394453" cy="382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05AB6E-03AA-42A3-952C-F85BE65102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57" y="653485"/>
            <a:ext cx="649804" cy="6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1C60F643-B102-4C65-A1FA-A1EE77DC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59582"/>
            <a:ext cx="6264696" cy="72008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Franklin Gothic Medium" panose="020B0603020102020204" pitchFamily="34" charset="0"/>
              </a:rPr>
              <a:t>1. Naissance du projet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7D2F6E5-D44A-4895-A1B8-D6C79C232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5736" y="1707654"/>
            <a:ext cx="2376264" cy="2376264"/>
          </a:xfrm>
          <a:prstGeom prst="rect">
            <a:avLst/>
          </a:prstGeom>
        </p:spPr>
      </p:pic>
      <p:sp>
        <p:nvSpPr>
          <p:cNvPr id="11" name="Titre 3">
            <a:extLst>
              <a:ext uri="{FF2B5EF4-FFF2-40B4-BE49-F238E27FC236}">
                <a16:creationId xmlns:a16="http://schemas.microsoft.com/office/drawing/2014/main" id="{F06DC48F-6511-4591-A4DB-F81A4328960E}"/>
              </a:ext>
            </a:extLst>
          </p:cNvPr>
          <p:cNvSpPr txBox="1">
            <a:spLocks/>
          </p:cNvSpPr>
          <p:nvPr/>
        </p:nvSpPr>
        <p:spPr>
          <a:xfrm rot="576964">
            <a:off x="2369637" y="2330207"/>
            <a:ext cx="1953499" cy="1384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2000" b="1" dirty="0">
                <a:latin typeface="Bahnschrift" panose="020B0502040204020203" pitchFamily="34" charset="0"/>
              </a:rPr>
              <a:t>Encore</a:t>
            </a:r>
            <a:r>
              <a:rPr lang="fr-FR" sz="2400" b="1" dirty="0">
                <a:latin typeface="Bahnschrift" panose="020B0502040204020203" pitchFamily="34" charset="0"/>
              </a:rPr>
              <a:t> </a:t>
            </a:r>
          </a:p>
          <a:p>
            <a:r>
              <a:rPr lang="fr-FR" sz="2000" b="1" dirty="0">
                <a:latin typeface="Bahnschrift" panose="020B0502040204020203" pitchFamily="34" charset="0"/>
              </a:rPr>
              <a:t>un coup de</a:t>
            </a:r>
          </a:p>
          <a:p>
            <a:r>
              <a:rPr lang="fr-FR" sz="2000" b="1" dirty="0" err="1">
                <a:latin typeface="Bahnschrift" panose="020B0502040204020203" pitchFamily="34" charset="0"/>
              </a:rPr>
              <a:t>Luiggi</a:t>
            </a:r>
            <a:r>
              <a:rPr lang="fr-FR" sz="2000" b="1" dirty="0">
                <a:latin typeface="Bahnschrift" panose="020B0502040204020203" pitchFamily="34" charset="0"/>
              </a:rPr>
              <a:t> !</a:t>
            </a:r>
            <a:endParaRPr lang="fr-FR" sz="2000" dirty="0">
              <a:latin typeface="Bahnschrift" panose="020B05020402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575E02-257C-491B-9A42-BEAB1B697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11" y="1574589"/>
            <a:ext cx="2017225" cy="30872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B344DD-E1C1-465E-81D2-3B78EDDB5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62" y="3405342"/>
            <a:ext cx="497408" cy="4625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679C9B-3C81-4FA7-979A-8A3C5E3ED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37509"/>
            <a:ext cx="492996" cy="4780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520091-40D2-49EF-923B-3255B5AD82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6890" y="3719302"/>
            <a:ext cx="547078" cy="5797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3C448C-4FFD-44C1-9E1E-1147E6DBC1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31" y="1699674"/>
            <a:ext cx="407141" cy="3786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715336A-5DE1-46C4-AFE5-BFB5DD2D92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03" y="4650893"/>
            <a:ext cx="407141" cy="3786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7ECF49A-3DBD-4438-9C2C-7F7C36C121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4456770"/>
            <a:ext cx="417502" cy="3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512" y="1635646"/>
            <a:ext cx="2376264" cy="2376264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726432">
            <a:off x="394685" y="2636607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2000" b="1" dirty="0">
                <a:latin typeface="Arial Black" panose="020B0A04020102020204" pitchFamily="34" charset="0"/>
              </a:rPr>
              <a:t>L’existant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650096" y="2037426"/>
            <a:ext cx="612068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Franklin Gothic Medium" panose="020B0603020102020204" pitchFamily="34" charset="0"/>
              </a:rPr>
              <a:t>Hors Moodle (</a:t>
            </a:r>
            <a:r>
              <a:rPr lang="fr-FR" sz="2000" dirty="0" err="1">
                <a:latin typeface="Franklin Gothic Medium" panose="020B0603020102020204" pitchFamily="34" charset="0"/>
              </a:rPr>
              <a:t>Paddlet</a:t>
            </a:r>
            <a:r>
              <a:rPr lang="fr-FR" sz="2000" dirty="0">
                <a:latin typeface="Franklin Gothic Medium" panose="020B0603020102020204" pitchFamily="34" charset="0"/>
              </a:rPr>
              <a:t>, </a:t>
            </a:r>
            <a:r>
              <a:rPr lang="fr-FR" sz="2000" dirty="0" err="1">
                <a:latin typeface="Franklin Gothic Medium" panose="020B0603020102020204" pitchFamily="34" charset="0"/>
              </a:rPr>
              <a:t>PinUp</a:t>
            </a:r>
            <a:r>
              <a:rPr lang="fr-FR" sz="2000" dirty="0">
                <a:latin typeface="Franklin Gothic Medium" panose="020B0603020102020204" pitchFamily="34" charset="0"/>
              </a:rPr>
              <a:t>, </a:t>
            </a:r>
            <a:r>
              <a:rPr lang="fr-FR" sz="2000" dirty="0" err="1">
                <a:latin typeface="Franklin Gothic Medium" panose="020B0603020102020204" pitchFamily="34" charset="0"/>
              </a:rPr>
              <a:t>Framemo</a:t>
            </a:r>
            <a:r>
              <a:rPr lang="fr-FR" sz="2000" dirty="0">
                <a:latin typeface="Franklin Gothic Medium" panose="020B0603020102020204" pitchFamily="34" charset="0"/>
              </a:rPr>
              <a:t>, Miro…)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Franklin Gothic Medium" panose="020B0603020102020204" pitchFamily="34" charset="0"/>
              </a:rPr>
              <a:t>Solutions Moodle payantes (</a:t>
            </a:r>
            <a:r>
              <a:rPr lang="fr-FR" sz="2000" dirty="0" err="1">
                <a:latin typeface="Franklin Gothic Medium" panose="020B0603020102020204" pitchFamily="34" charset="0"/>
              </a:rPr>
              <a:t>Wooclap</a:t>
            </a:r>
            <a:r>
              <a:rPr lang="fr-FR" sz="2000" dirty="0">
                <a:latin typeface="Franklin Gothic Medium" panose="020B0603020102020204" pitchFamily="34" charset="0"/>
              </a:rPr>
              <a:t>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Franklin Gothic Medium" panose="020B0603020102020204" pitchFamily="34" charset="0"/>
              </a:rPr>
              <a:t>L’activité Base de données Moodle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9F316380-A7EC-4693-831D-A6344EDF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721447"/>
            <a:ext cx="6264696" cy="720080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latin typeface="Franklin Gothic Medium" panose="020B0603020102020204" pitchFamily="34" charset="0"/>
              </a:rPr>
              <a:t>L’existant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255D93-5DB2-41DC-B228-6B7EA8617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1066851"/>
            <a:ext cx="547078" cy="5797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1C5DFD-781C-4A4A-AD03-EB14207DD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30" y="1006006"/>
            <a:ext cx="407141" cy="378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F46B9D-9504-40CA-82E0-B2FC72D8D5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3527" y="4155926"/>
            <a:ext cx="417502" cy="3882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810A064-FE3E-49A0-9E09-126BAFB591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4033808"/>
            <a:ext cx="417502" cy="3882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7C8EC5-EF8E-47A8-B625-56D1A633A0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3" y="943277"/>
            <a:ext cx="422260" cy="4469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37273F-FD10-4391-BD8E-CDEB6CAC3F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23" y="4316225"/>
            <a:ext cx="509705" cy="5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9376208-C40E-4B4B-9CB9-22C605498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16" y="3185053"/>
            <a:ext cx="407141" cy="378610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0404" y="3238150"/>
            <a:ext cx="1905350" cy="1905350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1164263" y="3946110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800" b="1" dirty="0">
                <a:latin typeface="Berlin Sans FB Demi" panose="020E0802020502020306" pitchFamily="34" charset="0"/>
              </a:rPr>
              <a:t>Allez,</a:t>
            </a:r>
          </a:p>
          <a:p>
            <a:r>
              <a:rPr lang="fr-FR" sz="1800" b="1" dirty="0">
                <a:latin typeface="Berlin Sans FB Demi" panose="020E0802020502020306" pitchFamily="34" charset="0"/>
              </a:rPr>
              <a:t>au boulot !</a:t>
            </a:r>
            <a:endParaRPr lang="fr-FR" sz="1800" dirty="0">
              <a:latin typeface="Berlin Sans FB Demi" panose="020E0802020502020306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612753" y="1980855"/>
            <a:ext cx="612068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Franklin Gothic Medium" panose="020B0603020102020204" pitchFamily="34" charset="0"/>
              </a:rPr>
              <a:t>Faciliter l’intégration (sans </a:t>
            </a:r>
            <a:r>
              <a:rPr lang="fr-FR" sz="2000" dirty="0" err="1">
                <a:latin typeface="Franklin Gothic Medium" panose="020B0603020102020204" pitchFamily="34" charset="0"/>
              </a:rPr>
              <a:t>embed</a:t>
            </a:r>
            <a:r>
              <a:rPr lang="fr-FR" sz="2000" dirty="0">
                <a:latin typeface="Franklin Gothic Medium" panose="020B0603020102020204" pitchFamily="34" charset="0"/>
              </a:rPr>
              <a:t> ni API)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Franklin Gothic Medium" panose="020B0603020102020204" pitchFamily="34" charset="0"/>
              </a:rPr>
              <a:t>Avoir un plugin dédié à l’activité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Franklin Gothic Medium" panose="020B0603020102020204" pitchFamily="34" charset="0"/>
              </a:rPr>
              <a:t>Bénéficier des fonctionnalités Moodle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2" y="797257"/>
            <a:ext cx="8641037" cy="62236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Franklin Gothic Medium" panose="020B0603020102020204" pitchFamily="34" charset="0"/>
              </a:rPr>
              <a:t>Pourquoi une activité Moodle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A71D10-2D14-4F7F-AA35-2938C8CCB2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1510"/>
            <a:ext cx="497408" cy="4625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D56F39C-9AFB-4A9D-ACDE-5B68EF268F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663" y="4284310"/>
            <a:ext cx="417502" cy="3882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B850D9-3A6A-4F71-AB51-3DB9FBC72F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2" y="1796597"/>
            <a:ext cx="417502" cy="3882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C4AAEA-A8C9-4A2D-8842-3CEC87BDB6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" y="4122784"/>
            <a:ext cx="422260" cy="4469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07EDEAC-4D19-412F-AC43-0ECA15A524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" y="4563752"/>
            <a:ext cx="509705" cy="5797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AB2C58A-CF88-445D-B578-4BB1EB5C1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3" y="4483241"/>
            <a:ext cx="497408" cy="4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808" y="-134271"/>
            <a:ext cx="1767880" cy="1767880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118399" y="574739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600" dirty="0">
                <a:latin typeface="Bodoni MT" panose="02070603080606020203" pitchFamily="18" charset="0"/>
              </a:rPr>
              <a:t>Des idées,</a:t>
            </a:r>
          </a:p>
          <a:p>
            <a:r>
              <a:rPr lang="fr-FR" sz="1600" dirty="0">
                <a:latin typeface="Bodoni MT" panose="02070603080606020203" pitchFamily="18" charset="0"/>
              </a:rPr>
              <a:t>des idées…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666324" y="1059582"/>
            <a:ext cx="6120680" cy="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L’exemple </a:t>
            </a:r>
            <a:r>
              <a:rPr lang="fr-FR" sz="2400" dirty="0" err="1">
                <a:latin typeface="Franklin Gothic Medium" panose="020B0603020102020204" pitchFamily="34" charset="0"/>
              </a:rPr>
              <a:t>Framemo</a:t>
            </a:r>
            <a:endParaRPr lang="fr-FR" sz="2400" dirty="0">
              <a:latin typeface="Franklin Gothic Medium" panose="020B0603020102020204" pitchFamily="34" charset="0"/>
            </a:endParaRP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2" y="519728"/>
            <a:ext cx="8641037" cy="837377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Franklin Gothic Medium" panose="020B0603020102020204" pitchFamily="34" charset="0"/>
              </a:rPr>
              <a:t>Cahier des charges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1488AC-1DA5-4671-AE2E-4AB64F6C6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1" y="4106377"/>
            <a:ext cx="417502" cy="3882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1BCA6C-5C0C-4CE5-A613-22D419EEC3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430030"/>
            <a:ext cx="547078" cy="5797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F3591B-F316-4337-B318-0C0449F6EC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505081"/>
            <a:ext cx="407141" cy="3786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AB8A7A-547A-4E7B-9E81-8786C14B48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542" y="4011910"/>
            <a:ext cx="417502" cy="3882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C02E9A-8A73-41AB-BD21-438C45CA0A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8" y="1059582"/>
            <a:ext cx="422260" cy="4469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0F58CB-40A6-4011-B96D-F89BF73E1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14" y="2552090"/>
            <a:ext cx="400590" cy="37251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947BA48-1CC4-453C-BDA9-D77B12DA58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7388" y="1638202"/>
            <a:ext cx="4294036" cy="29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5D8E026-FCAB-4526-926D-2D37ADF6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668" y="2346804"/>
            <a:ext cx="1737113" cy="1737113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619388F-54A0-4D42-9CA1-16E0F34DF798}"/>
              </a:ext>
            </a:extLst>
          </p:cNvPr>
          <p:cNvSpPr txBox="1">
            <a:spLocks/>
          </p:cNvSpPr>
          <p:nvPr/>
        </p:nvSpPr>
        <p:spPr>
          <a:xfrm rot="576964">
            <a:off x="162168" y="3008994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600" dirty="0">
                <a:latin typeface="Bodoni MT" panose="02070603080606020203" pitchFamily="18" charset="0"/>
              </a:rPr>
              <a:t>Des idées,</a:t>
            </a:r>
          </a:p>
          <a:p>
            <a:r>
              <a:rPr lang="fr-FR" sz="1600" dirty="0">
                <a:latin typeface="Bodoni MT" panose="02070603080606020203" pitchFamily="18" charset="0"/>
              </a:rPr>
              <a:t>des idées…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195736" y="2340982"/>
            <a:ext cx="6120680" cy="74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latin typeface="Franklin Gothic Medium" panose="020B0603020102020204" pitchFamily="34" charset="0"/>
              </a:rPr>
              <a:t>Merci </a:t>
            </a:r>
            <a:r>
              <a:rPr lang="fr-FR" sz="3200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la</a:t>
            </a:r>
            <a:r>
              <a:rPr lang="fr-FR" sz="3200" dirty="0">
                <a:latin typeface="Franklin Gothic Medium" panose="020B060302010202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Belgique</a:t>
            </a:r>
            <a:r>
              <a:rPr lang="fr-FR" sz="3200" dirty="0">
                <a:latin typeface="Franklin Gothic Medium" panose="020B0603020102020204" pitchFamily="34" charset="0"/>
              </a:rPr>
              <a:t> !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2" y="797257"/>
            <a:ext cx="8641037" cy="837377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Franklin Gothic Medium" panose="020B0603020102020204" pitchFamily="34" charset="0"/>
              </a:rPr>
              <a:t>Cahier des charges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1BCA6C-5C0C-4CE5-A613-22D419EEC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430030"/>
            <a:ext cx="547078" cy="5797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F3591B-F316-4337-B318-0C0449F6EC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75" y="546120"/>
            <a:ext cx="407141" cy="378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D3EB273-B066-4BEA-B4C0-4D173C4F5A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3929" y="2654151"/>
            <a:ext cx="417502" cy="3882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AB8A7A-547A-4E7B-9E81-8786C14B48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0347" y="430030"/>
            <a:ext cx="417502" cy="3882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C02E9A-8A73-41AB-BD21-438C45CA0A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94" y="546120"/>
            <a:ext cx="422260" cy="4469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F8EB9B-CC41-4DB8-9616-27E4DA27F8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04" y="6455"/>
            <a:ext cx="509705" cy="5797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0F58CB-40A6-4011-B96D-F89BF73E19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91" y="3783327"/>
            <a:ext cx="497408" cy="4625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2D4B2C4-3659-492D-837F-1DD0247791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26" y="2427734"/>
            <a:ext cx="235458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2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B91C678-8BC0-49AA-9D09-E58C0027E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2519" y="879765"/>
            <a:ext cx="417502" cy="38824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652929" y="1635646"/>
            <a:ext cx="612068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Créer et modifier des post-it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Un classement en colonnes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Gérer les couleurs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Voter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2" y="797257"/>
            <a:ext cx="8641037" cy="910397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Franklin Gothic Medium" panose="020B0603020102020204" pitchFamily="34" charset="0"/>
              </a:rPr>
              <a:t>Cahier des charges - ALPHA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D3F74B-126D-4F86-9BFD-44BD4E4D7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960" y="91941"/>
            <a:ext cx="547078" cy="5797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C8F6018-E3BB-4B3C-B1DE-FB9322565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65" y="525298"/>
            <a:ext cx="417501" cy="3882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B595B1-732F-4B42-B426-C37A9B624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88729"/>
            <a:ext cx="422260" cy="4469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DE1D83-DF95-48FA-A494-0C99F6E99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41" y="0"/>
            <a:ext cx="509705" cy="5797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5D5ABA-248C-492B-8C2D-89FD35324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07" y="4212682"/>
            <a:ext cx="497408" cy="4625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0CDDF9E-9FD3-4F5C-9698-452DF6D1D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9748" y="4443958"/>
            <a:ext cx="417502" cy="388245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64B6B1F-1AAF-458E-852F-8DE0ECFF4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951" y="2853259"/>
            <a:ext cx="1737113" cy="1737113"/>
          </a:xfrm>
          <a:prstGeom prst="rect">
            <a:avLst/>
          </a:prstGeom>
        </p:spPr>
      </p:pic>
      <p:sp>
        <p:nvSpPr>
          <p:cNvPr id="17" name="Titre 3">
            <a:extLst>
              <a:ext uri="{FF2B5EF4-FFF2-40B4-BE49-F238E27FC236}">
                <a16:creationId xmlns:a16="http://schemas.microsoft.com/office/drawing/2014/main" id="{43658768-835E-43EE-AA5E-D45FF6253327}"/>
              </a:ext>
            </a:extLst>
          </p:cNvPr>
          <p:cNvSpPr txBox="1">
            <a:spLocks/>
          </p:cNvSpPr>
          <p:nvPr/>
        </p:nvSpPr>
        <p:spPr>
          <a:xfrm rot="576964">
            <a:off x="293451" y="3515449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600" dirty="0">
                <a:latin typeface="Bodoni MT" panose="02070603080606020203" pitchFamily="18" charset="0"/>
              </a:rPr>
              <a:t>Des idées,</a:t>
            </a:r>
          </a:p>
          <a:p>
            <a:r>
              <a:rPr lang="fr-FR" sz="1600" dirty="0">
                <a:latin typeface="Bodoni MT" panose="02070603080606020203" pitchFamily="18" charset="0"/>
              </a:rPr>
              <a:t>des idées…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189D697-A250-421E-95FD-95F8672F1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2" y="4053414"/>
            <a:ext cx="497408" cy="4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1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BBBF18-44C0-490C-81AE-54CEB0E6B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56368"/>
            <a:ext cx="572370" cy="5322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5E0986-DB05-4931-AAA7-E677F5BB144E}"/>
              </a:ext>
            </a:extLst>
          </p:cNvPr>
          <p:cNvSpPr txBox="1"/>
          <p:nvPr/>
        </p:nvSpPr>
        <p:spPr>
          <a:xfrm>
            <a:off x="2566932" y="1753959"/>
            <a:ext cx="6120680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Premiers retours : vers une V2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Ergonomie et accessibilité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Franklin Gothic Medium" panose="020B0603020102020204" pitchFamily="34" charset="0"/>
              </a:rPr>
              <a:t>Bugs techniques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46BBCF9A-CBD2-474D-8B64-3B810D11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2" y="797257"/>
            <a:ext cx="8641037" cy="838389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Franklin Gothic Medium" panose="020B0603020102020204" pitchFamily="34" charset="0"/>
              </a:rPr>
              <a:t>Cahier des charges - BETA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AC582B-420B-497B-87DD-E7BACF8A4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8421" y="3590932"/>
            <a:ext cx="547078" cy="5797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4F2877-8134-4A79-B5D5-B93E1ACA3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6" y="493973"/>
            <a:ext cx="497408" cy="4625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817AE8-B727-41B3-8933-D9B04B8B40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793" y="311553"/>
            <a:ext cx="417502" cy="3882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D1D2068-5132-4D17-BDFA-D05946EE9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68" y="4057655"/>
            <a:ext cx="497408" cy="462552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90F74B0-5783-49AA-A9CA-03B7E4A28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2118" y="3187812"/>
            <a:ext cx="1737113" cy="1737113"/>
          </a:xfrm>
          <a:prstGeom prst="rect">
            <a:avLst/>
          </a:prstGeom>
        </p:spPr>
      </p:pic>
      <p:sp>
        <p:nvSpPr>
          <p:cNvPr id="15" name="Titre 3">
            <a:extLst>
              <a:ext uri="{FF2B5EF4-FFF2-40B4-BE49-F238E27FC236}">
                <a16:creationId xmlns:a16="http://schemas.microsoft.com/office/drawing/2014/main" id="{405AF0E1-263F-4A7D-8DF9-09D685C8CA08}"/>
              </a:ext>
            </a:extLst>
          </p:cNvPr>
          <p:cNvSpPr txBox="1">
            <a:spLocks/>
          </p:cNvSpPr>
          <p:nvPr/>
        </p:nvSpPr>
        <p:spPr>
          <a:xfrm rot="576964">
            <a:off x="-100618" y="3810640"/>
            <a:ext cx="160819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4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sz="1600" dirty="0">
                <a:latin typeface="Bodoni MT" panose="02070603080606020203" pitchFamily="18" charset="0"/>
              </a:rPr>
              <a:t>Des idées,</a:t>
            </a:r>
          </a:p>
          <a:p>
            <a:r>
              <a:rPr lang="fr-FR" sz="1600" dirty="0">
                <a:latin typeface="Bodoni MT" panose="02070603080606020203" pitchFamily="18" charset="0"/>
              </a:rPr>
              <a:t>des idées…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2128FB-8B76-49A1-B253-17410C4588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7748" flipH="1">
            <a:off x="1073547" y="4409779"/>
            <a:ext cx="523145" cy="5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959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14808</TotalTime>
  <Words>260</Words>
  <Application>Microsoft Office PowerPoint</Application>
  <PresentationFormat>Affichage à l'écran (16:9)</PresentationFormat>
  <Paragraphs>79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Bahnschrift</vt:lpstr>
      <vt:lpstr>Berlin Sans FB Demi</vt:lpstr>
      <vt:lpstr>Bodoni MT</vt:lpstr>
      <vt:lpstr>Calibri</vt:lpstr>
      <vt:lpstr>Courier New</vt:lpstr>
      <vt:lpstr>Edwardian Script ITC</vt:lpstr>
      <vt:lpstr>Franklin Gothic Demi</vt:lpstr>
      <vt:lpstr>Franklin Gothic Medium</vt:lpstr>
      <vt:lpstr>Rage Italic</vt:lpstr>
      <vt:lpstr>Roboto</vt:lpstr>
      <vt:lpstr>Rockwell</vt:lpstr>
      <vt:lpstr>Wingdings</vt:lpstr>
      <vt:lpstr>Thème Office</vt:lpstr>
      <vt:lpstr>Une activité « Mur de post-it » pour Moodle</vt:lpstr>
      <vt:lpstr>Présentation PowerPoint</vt:lpstr>
      <vt:lpstr>1. Naissance du projet</vt:lpstr>
      <vt:lpstr>L’existant</vt:lpstr>
      <vt:lpstr>Pourquoi une activité Moodle ?</vt:lpstr>
      <vt:lpstr>Cahier des charges</vt:lpstr>
      <vt:lpstr>Cahier des charges</vt:lpstr>
      <vt:lpstr>Cahier des charges - ALPHA</vt:lpstr>
      <vt:lpstr>Cahier des charges - BETA</vt:lpstr>
      <vt:lpstr>Cahier des charges - BETA</vt:lpstr>
      <vt:lpstr>DÉMO</vt:lpstr>
      <vt:lpstr>4. A retenir</vt:lpstr>
      <vt:lpstr>5. A venir (ou pas) !</vt:lpstr>
      <vt:lpstr>https://github.com/oliviervalentin/moodle-mod_stickynotes/  Proposition sur le catalogue Moodle courant septembre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Fandeur</dc:creator>
  <cp:lastModifiedBy>VALENTIN Olivier</cp:lastModifiedBy>
  <cp:revision>132</cp:revision>
  <dcterms:created xsi:type="dcterms:W3CDTF">2021-06-08T08:28:42Z</dcterms:created>
  <dcterms:modified xsi:type="dcterms:W3CDTF">2021-07-09T08:07:54Z</dcterms:modified>
</cp:coreProperties>
</file>