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  <p:sldId id="257" r:id="rId4"/>
    <p:sldId id="260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5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33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17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36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48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55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5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17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44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73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25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4EA1-7582-4BDD-BC53-0645FD048AE4}" type="datetimeFigureOut">
              <a:rPr lang="fr-FR" smtClean="0"/>
              <a:t>27/06/2021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55909-4544-4728-97E0-8EF9CE7CA8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5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ZoneTexte 99">
            <a:extLst>
              <a:ext uri="{FF2B5EF4-FFF2-40B4-BE49-F238E27FC236}">
                <a16:creationId xmlns:a16="http://schemas.microsoft.com/office/drawing/2014/main" id="{08525D47-5A14-4EE4-AF1E-DF56FD6BFD3D}"/>
              </a:ext>
            </a:extLst>
          </p:cNvPr>
          <p:cNvSpPr txBox="1"/>
          <p:nvPr/>
        </p:nvSpPr>
        <p:spPr>
          <a:xfrm>
            <a:off x="-146245" y="6321448"/>
            <a:ext cx="1215519" cy="4425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38" b="1" i="1" spc="-20" dirty="0">
                <a:solidFill>
                  <a:srgbClr val="00B050"/>
                </a:solidFill>
              </a:rPr>
              <a:t>Situations </a:t>
            </a:r>
            <a:r>
              <a:rPr lang="fr-FR" sz="1138" b="1" i="1" spc="-40" dirty="0">
                <a:solidFill>
                  <a:srgbClr val="00B050"/>
                </a:solidFill>
              </a:rPr>
              <a:t>professionnelles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CD929E3F-6877-4E45-A6E6-DB416C1DB041}"/>
              </a:ext>
            </a:extLst>
          </p:cNvPr>
          <p:cNvSpPr txBox="1"/>
          <p:nvPr/>
        </p:nvSpPr>
        <p:spPr>
          <a:xfrm>
            <a:off x="8443740" y="32315"/>
            <a:ext cx="1462260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75" dirty="0"/>
              <a:t>Version 1 du 10/05/2021</a:t>
            </a:r>
          </a:p>
        </p:txBody>
      </p: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D4A1DADB-6DE2-405A-B48C-4E9814560B36}"/>
              </a:ext>
            </a:extLst>
          </p:cNvPr>
          <p:cNvGrpSpPr/>
          <p:nvPr/>
        </p:nvGrpSpPr>
        <p:grpSpPr>
          <a:xfrm>
            <a:off x="0" y="562555"/>
            <a:ext cx="9906000" cy="6295446"/>
            <a:chOff x="0" y="1002955"/>
            <a:chExt cx="12192000" cy="7748242"/>
          </a:xfrm>
        </p:grpSpPr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ACB0A0BA-87F7-4A12-9E7C-1BF83F25873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282865"/>
              <a:ext cx="12192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337D0B04-3C28-427C-B308-3A09726C856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902115"/>
              <a:ext cx="12192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576A0E06-851F-45B4-B13C-0A66F90C2E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62050" y="1088125"/>
              <a:ext cx="0" cy="7663071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4110D325-0C27-4749-9492-10A800C721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3750" y="1088125"/>
              <a:ext cx="0" cy="7663071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93384C7B-64EC-49CA-B65A-159AD25323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3550" y="1002955"/>
              <a:ext cx="0" cy="7748242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CB8AE8AC-B1EC-48CC-BA63-4B52B323B5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15250" y="1002955"/>
              <a:ext cx="0" cy="7748242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249DF6F8-5F64-4A0C-AC11-8F949F2532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67900" y="1002955"/>
              <a:ext cx="0" cy="7748242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0F7C4091-6797-4C52-B534-70D5C58B92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602471"/>
              <a:ext cx="12192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e 44">
              <a:extLst>
                <a:ext uri="{FF2B5EF4-FFF2-40B4-BE49-F238E27FC236}">
                  <a16:creationId xmlns:a16="http://schemas.microsoft.com/office/drawing/2014/main" id="{751E04E9-539F-4F51-A320-9F1ABAB159C7}"/>
                </a:ext>
              </a:extLst>
            </p:cNvPr>
            <p:cNvGrpSpPr/>
            <p:nvPr/>
          </p:nvGrpSpPr>
          <p:grpSpPr>
            <a:xfrm>
              <a:off x="1130912" y="1602471"/>
              <a:ext cx="10877674" cy="4095128"/>
              <a:chOff x="1130912" y="1602471"/>
              <a:chExt cx="10877674" cy="4095128"/>
            </a:xfrm>
          </p:grpSpPr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B0BEC66C-8AD8-492C-8D76-FEF6C21F840D}"/>
                  </a:ext>
                </a:extLst>
              </p:cNvPr>
              <p:cNvSpPr txBox="1"/>
              <p:nvPr/>
            </p:nvSpPr>
            <p:spPr>
              <a:xfrm>
                <a:off x="1130912" y="1602471"/>
                <a:ext cx="2273100" cy="1250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spc="-20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 critique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 critique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 critique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…</a:t>
                </a:r>
              </a:p>
            </p:txBody>
          </p:sp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41275A56-DE01-4E27-B775-E709BF1F1AFB}"/>
                  </a:ext>
                </a:extLst>
              </p:cNvPr>
              <p:cNvSpPr txBox="1"/>
              <p:nvPr/>
            </p:nvSpPr>
            <p:spPr>
              <a:xfrm>
                <a:off x="3358304" y="1602471"/>
                <a:ext cx="2159234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E9008B51-42C0-4C93-807B-C714170A3CBD}"/>
                  </a:ext>
                </a:extLst>
              </p:cNvPr>
              <p:cNvSpPr txBox="1"/>
              <p:nvPr/>
            </p:nvSpPr>
            <p:spPr>
              <a:xfrm>
                <a:off x="5585134" y="1602471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EE01CB34-A632-40FE-8316-7FA1736FB52B}"/>
                  </a:ext>
                </a:extLst>
              </p:cNvPr>
              <p:cNvSpPr txBox="1"/>
              <p:nvPr/>
            </p:nvSpPr>
            <p:spPr>
              <a:xfrm>
                <a:off x="7741264" y="1602471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C588FEDD-2F74-4A6A-B80E-02F95E5CE0AA}"/>
                  </a:ext>
                </a:extLst>
              </p:cNvPr>
              <p:cNvSpPr txBox="1"/>
              <p:nvPr/>
            </p:nvSpPr>
            <p:spPr>
              <a:xfrm>
                <a:off x="1130912" y="3282865"/>
                <a:ext cx="2213342" cy="568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36" name="ZoneTexte 35">
                <a:extLst>
                  <a:ext uri="{FF2B5EF4-FFF2-40B4-BE49-F238E27FC236}">
                    <a16:creationId xmlns:a16="http://schemas.microsoft.com/office/drawing/2014/main" id="{03E03618-32F2-4637-8148-B5744F139107}"/>
                  </a:ext>
                </a:extLst>
              </p:cNvPr>
              <p:cNvSpPr txBox="1"/>
              <p:nvPr/>
            </p:nvSpPr>
            <p:spPr>
              <a:xfrm>
                <a:off x="3358303" y="328286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37" name="ZoneTexte 36">
                <a:extLst>
                  <a:ext uri="{FF2B5EF4-FFF2-40B4-BE49-F238E27FC236}">
                    <a16:creationId xmlns:a16="http://schemas.microsoft.com/office/drawing/2014/main" id="{3131A61F-0836-4433-93CA-5C05F6EF0EAB}"/>
                  </a:ext>
                </a:extLst>
              </p:cNvPr>
              <p:cNvSpPr txBox="1"/>
              <p:nvPr/>
            </p:nvSpPr>
            <p:spPr>
              <a:xfrm>
                <a:off x="5585134" y="328286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F0DF756E-145E-4E57-ABB2-BFB7566BAF0E}"/>
                  </a:ext>
                </a:extLst>
              </p:cNvPr>
              <p:cNvSpPr txBox="1"/>
              <p:nvPr/>
            </p:nvSpPr>
            <p:spPr>
              <a:xfrm>
                <a:off x="7741264" y="328286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4490E2B7-584C-422C-90A5-D064D6DA3C7D}"/>
                  </a:ext>
                </a:extLst>
              </p:cNvPr>
              <p:cNvSpPr txBox="1"/>
              <p:nvPr/>
            </p:nvSpPr>
            <p:spPr>
              <a:xfrm>
                <a:off x="9881950" y="328286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41" name="ZoneTexte 40">
                <a:extLst>
                  <a:ext uri="{FF2B5EF4-FFF2-40B4-BE49-F238E27FC236}">
                    <a16:creationId xmlns:a16="http://schemas.microsoft.com/office/drawing/2014/main" id="{E96E0936-5692-41BE-B0D1-7066300EF0D5}"/>
                  </a:ext>
                </a:extLst>
              </p:cNvPr>
              <p:cNvSpPr txBox="1"/>
              <p:nvPr/>
            </p:nvSpPr>
            <p:spPr>
              <a:xfrm>
                <a:off x="3358303" y="490211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id="{5D538223-36C2-42F9-8DBB-99F932D2F35F}"/>
                  </a:ext>
                </a:extLst>
              </p:cNvPr>
              <p:cNvSpPr txBox="1"/>
              <p:nvPr/>
            </p:nvSpPr>
            <p:spPr>
              <a:xfrm>
                <a:off x="5585134" y="490211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9D8BA6C9-4D81-4F49-A83C-67A210261142}"/>
                  </a:ext>
                </a:extLst>
              </p:cNvPr>
              <p:cNvSpPr txBox="1"/>
              <p:nvPr/>
            </p:nvSpPr>
            <p:spPr>
              <a:xfrm>
                <a:off x="7741264" y="490211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FB7B36AB-0CEB-4BAD-AABD-B20E792E92D1}"/>
                  </a:ext>
                </a:extLst>
              </p:cNvPr>
              <p:cNvSpPr txBox="1"/>
              <p:nvPr/>
            </p:nvSpPr>
            <p:spPr>
              <a:xfrm>
                <a:off x="9881950" y="4902115"/>
                <a:ext cx="2126636" cy="795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1200" dirty="0"/>
                  <a:t>Apprentissages critiques</a:t>
                </a:r>
              </a:p>
            </p:txBody>
          </p:sp>
        </p:grp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0F9D5F5E-33CB-4E46-B08F-4E862B2A874C}"/>
                </a:ext>
              </a:extLst>
            </p:cNvPr>
            <p:cNvSpPr txBox="1"/>
            <p:nvPr/>
          </p:nvSpPr>
          <p:spPr>
            <a:xfrm>
              <a:off x="0" y="2129772"/>
              <a:ext cx="1136036" cy="416682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chemeClr val="bg1"/>
                  </a:solidFill>
                </a:rPr>
                <a:t>B.U.T. 1</a:t>
              </a:r>
            </a:p>
          </p:txBody>
        </p:sp>
      </p:grpSp>
      <p:sp>
        <p:nvSpPr>
          <p:cNvPr id="52" name="ZoneTexte 51">
            <a:extLst>
              <a:ext uri="{FF2B5EF4-FFF2-40B4-BE49-F238E27FC236}">
                <a16:creationId xmlns:a16="http://schemas.microsoft.com/office/drawing/2014/main" id="{A4CDA241-4755-43D6-82FF-03E045FD4E0C}"/>
              </a:ext>
            </a:extLst>
          </p:cNvPr>
          <p:cNvSpPr txBox="1"/>
          <p:nvPr/>
        </p:nvSpPr>
        <p:spPr>
          <a:xfrm>
            <a:off x="-6991" y="2761652"/>
            <a:ext cx="923029" cy="33855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B.U.T. 2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663E17B4-B77C-4FCB-9EE4-DD068F80DDE2}"/>
              </a:ext>
            </a:extLst>
          </p:cNvPr>
          <p:cNvSpPr txBox="1"/>
          <p:nvPr/>
        </p:nvSpPr>
        <p:spPr>
          <a:xfrm>
            <a:off x="0" y="4074465"/>
            <a:ext cx="923029" cy="33855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B.U.T. 3</a:t>
            </a:r>
          </a:p>
        </p:txBody>
      </p: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2891BCA1-8CC3-4272-B65F-9E09BCC22E3D}"/>
              </a:ext>
            </a:extLst>
          </p:cNvPr>
          <p:cNvCxnSpPr>
            <a:cxnSpLocks/>
          </p:cNvCxnSpPr>
          <p:nvPr/>
        </p:nvCxnSpPr>
        <p:spPr>
          <a:xfrm>
            <a:off x="0" y="5377284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>
            <a:extLst>
              <a:ext uri="{FF2B5EF4-FFF2-40B4-BE49-F238E27FC236}">
                <a16:creationId xmlns:a16="http://schemas.microsoft.com/office/drawing/2014/main" id="{E108595C-89D3-41F3-B003-438DD247DF49}"/>
              </a:ext>
            </a:extLst>
          </p:cNvPr>
          <p:cNvSpPr txBox="1"/>
          <p:nvPr/>
        </p:nvSpPr>
        <p:spPr>
          <a:xfrm>
            <a:off x="-146245" y="5439458"/>
            <a:ext cx="1215519" cy="4425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38" b="1" i="1" dirty="0">
                <a:solidFill>
                  <a:srgbClr val="0070C0"/>
                </a:solidFill>
              </a:rPr>
              <a:t>Composantes essentielles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078BC7E1-1019-418A-AF1D-14690F66BD36}"/>
              </a:ext>
            </a:extLst>
          </p:cNvPr>
          <p:cNvSpPr txBox="1"/>
          <p:nvPr/>
        </p:nvSpPr>
        <p:spPr>
          <a:xfrm>
            <a:off x="919619" y="5355089"/>
            <a:ext cx="1784205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70C0"/>
                </a:solidFill>
              </a:rPr>
              <a:t>en tenant compte de…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id="{EFC96317-E1E8-4141-8389-43F9583E80C7}"/>
              </a:ext>
            </a:extLst>
          </p:cNvPr>
          <p:cNvSpPr txBox="1"/>
          <p:nvPr/>
        </p:nvSpPr>
        <p:spPr>
          <a:xfrm>
            <a:off x="2714224" y="5408674"/>
            <a:ext cx="1784205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70C0"/>
                </a:solidFill>
              </a:rPr>
              <a:t>en respectant …</a:t>
            </a: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id="{3532D54B-4CB5-4D6C-B1CA-94119AC44C20}"/>
              </a:ext>
            </a:extLst>
          </p:cNvPr>
          <p:cNvSpPr txBox="1"/>
          <p:nvPr/>
        </p:nvSpPr>
        <p:spPr>
          <a:xfrm>
            <a:off x="4490144" y="5408674"/>
            <a:ext cx="17842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70C0"/>
                </a:solidFill>
              </a:rPr>
              <a:t>en réalisant …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AC88A6F0-E106-498B-8FB5-566012E30AF9}"/>
              </a:ext>
            </a:extLst>
          </p:cNvPr>
          <p:cNvSpPr txBox="1"/>
          <p:nvPr/>
        </p:nvSpPr>
        <p:spPr>
          <a:xfrm>
            <a:off x="6242509" y="5390198"/>
            <a:ext cx="18072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70C0"/>
                </a:solidFill>
              </a:rPr>
              <a:t>en valorisant …</a:t>
            </a: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1415E02F-BA45-45BA-9904-B334667D99C5}"/>
              </a:ext>
            </a:extLst>
          </p:cNvPr>
          <p:cNvSpPr txBox="1"/>
          <p:nvPr/>
        </p:nvSpPr>
        <p:spPr>
          <a:xfrm>
            <a:off x="8069731" y="5408674"/>
            <a:ext cx="17842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70C0"/>
                </a:solidFill>
              </a:rPr>
              <a:t>en conduisant …, </a:t>
            </a:r>
            <a:endParaRPr lang="fr-FR" sz="1200" i="1" dirty="0">
              <a:solidFill>
                <a:srgbClr val="0070C0"/>
              </a:solidFill>
              <a:latin typeface="Calibri" panose="020F0502020204030204"/>
            </a:endParaRPr>
          </a:p>
        </p:txBody>
      </p: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33CBFA64-D0F7-4044-8039-06BB05949D35}"/>
              </a:ext>
            </a:extLst>
          </p:cNvPr>
          <p:cNvCxnSpPr>
            <a:cxnSpLocks/>
          </p:cNvCxnSpPr>
          <p:nvPr/>
        </p:nvCxnSpPr>
        <p:spPr>
          <a:xfrm>
            <a:off x="0" y="6295444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ZoneTexte 100">
            <a:extLst>
              <a:ext uri="{FF2B5EF4-FFF2-40B4-BE49-F238E27FC236}">
                <a16:creationId xmlns:a16="http://schemas.microsoft.com/office/drawing/2014/main" id="{F82EA1CB-451A-4AB9-9C5A-6AA2ECCAA847}"/>
              </a:ext>
            </a:extLst>
          </p:cNvPr>
          <p:cNvSpPr txBox="1"/>
          <p:nvPr/>
        </p:nvSpPr>
        <p:spPr>
          <a:xfrm>
            <a:off x="957054" y="6304869"/>
            <a:ext cx="1784205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B050"/>
                </a:solidFill>
              </a:rPr>
              <a:t>en situation de…</a:t>
            </a:r>
            <a:endParaRPr lang="fr-FR" sz="120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B16B0EAC-45F3-4153-A725-962383FB591F}"/>
              </a:ext>
            </a:extLst>
          </p:cNvPr>
          <p:cNvSpPr txBox="1"/>
          <p:nvPr/>
        </p:nvSpPr>
        <p:spPr>
          <a:xfrm>
            <a:off x="2714222" y="6314293"/>
            <a:ext cx="1784205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B050"/>
                </a:solidFill>
              </a:rPr>
              <a:t>en situation de …</a:t>
            </a:r>
            <a:endParaRPr lang="fr-FR" sz="120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2BCE6CAA-683F-4AA3-8FF8-E2B5EEB98A24}"/>
              </a:ext>
            </a:extLst>
          </p:cNvPr>
          <p:cNvSpPr txBox="1"/>
          <p:nvPr/>
        </p:nvSpPr>
        <p:spPr>
          <a:xfrm>
            <a:off x="4469151" y="6307378"/>
            <a:ext cx="1832365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B050"/>
                </a:solidFill>
              </a:rPr>
              <a:t>en réalisant …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FEFE7632-83AA-401B-B72E-15E3981FA9F1}"/>
              </a:ext>
            </a:extLst>
          </p:cNvPr>
          <p:cNvSpPr txBox="1"/>
          <p:nvPr/>
        </p:nvSpPr>
        <p:spPr>
          <a:xfrm>
            <a:off x="6296768" y="6290317"/>
            <a:ext cx="1784205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B050"/>
                </a:solidFill>
              </a:rPr>
              <a:t>en situation de …</a:t>
            </a: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2D60C4D7-2D28-4EB0-AF82-6EE722BD1561}"/>
              </a:ext>
            </a:extLst>
          </p:cNvPr>
          <p:cNvSpPr txBox="1"/>
          <p:nvPr/>
        </p:nvSpPr>
        <p:spPr>
          <a:xfrm>
            <a:off x="8015945" y="6264279"/>
            <a:ext cx="1882416" cy="25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1200" i="1" dirty="0">
                <a:solidFill>
                  <a:srgbClr val="00B050"/>
                </a:solidFill>
              </a:rPr>
              <a:t>en situation de …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6851EE91-F211-40FE-AA18-70834238F20A}"/>
              </a:ext>
            </a:extLst>
          </p:cNvPr>
          <p:cNvSpPr/>
          <p:nvPr/>
        </p:nvSpPr>
        <p:spPr>
          <a:xfrm>
            <a:off x="0" y="562555"/>
            <a:ext cx="9898361" cy="4810596"/>
          </a:xfrm>
          <a:prstGeom prst="rect">
            <a:avLst/>
          </a:prstGeom>
          <a:noFill/>
          <a:ln w="158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5D8DD15-46ED-4367-AAF6-616F7C96C6EE}"/>
              </a:ext>
            </a:extLst>
          </p:cNvPr>
          <p:cNvSpPr txBox="1"/>
          <p:nvPr/>
        </p:nvSpPr>
        <p:spPr>
          <a:xfrm>
            <a:off x="67158" y="54717"/>
            <a:ext cx="3043269" cy="40011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B.U.T. </a:t>
            </a:r>
            <a:r>
              <a:rPr lang="fr-FR" i="1" dirty="0">
                <a:solidFill>
                  <a:srgbClr val="0683EA"/>
                </a:solidFill>
              </a:rPr>
              <a:t>Trame</a:t>
            </a:r>
            <a:r>
              <a:rPr lang="fr-FR" dirty="0"/>
              <a:t> </a:t>
            </a:r>
            <a:r>
              <a:rPr lang="fr-FR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Parcours</a:t>
            </a:r>
            <a:r>
              <a:rPr lang="fr-FR" dirty="0"/>
              <a:t> </a:t>
            </a:r>
            <a:r>
              <a:rPr lang="fr-FR" sz="1200" i="1" dirty="0">
                <a:solidFill>
                  <a:srgbClr val="0683EA"/>
                </a:solidFill>
              </a:rPr>
              <a:t>Spécifique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1CAEE88-632F-46F7-BAF0-90C575353C46}"/>
              </a:ext>
            </a:extLst>
          </p:cNvPr>
          <p:cNvSpPr txBox="1"/>
          <p:nvPr/>
        </p:nvSpPr>
        <p:spPr>
          <a:xfrm>
            <a:off x="960212" y="588765"/>
            <a:ext cx="1740821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Compétence 1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A4D5B7FC-B06E-4412-9EBF-69E77CDF9141}"/>
              </a:ext>
            </a:extLst>
          </p:cNvPr>
          <p:cNvSpPr txBox="1"/>
          <p:nvPr/>
        </p:nvSpPr>
        <p:spPr>
          <a:xfrm>
            <a:off x="2724363" y="585111"/>
            <a:ext cx="1765481" cy="400110"/>
          </a:xfrm>
          <a:prstGeom prst="rect">
            <a:avLst/>
          </a:prstGeom>
          <a:solidFill>
            <a:srgbClr val="FF8243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Compétence 2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E9E55CFE-3D7D-474C-9234-57362B1AFDCF}"/>
              </a:ext>
            </a:extLst>
          </p:cNvPr>
          <p:cNvSpPr txBox="1"/>
          <p:nvPr/>
        </p:nvSpPr>
        <p:spPr>
          <a:xfrm>
            <a:off x="4518125" y="595368"/>
            <a:ext cx="1740821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Compétence 3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D799C24B-4F1F-4091-97E8-44B57D469E78}"/>
              </a:ext>
            </a:extLst>
          </p:cNvPr>
          <p:cNvSpPr txBox="1"/>
          <p:nvPr/>
        </p:nvSpPr>
        <p:spPr>
          <a:xfrm>
            <a:off x="6291781" y="595575"/>
            <a:ext cx="1704753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Compétence 4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FFF4B72A-A69A-4270-99D6-49D70F7EF201}"/>
              </a:ext>
            </a:extLst>
          </p:cNvPr>
          <p:cNvSpPr txBox="1"/>
          <p:nvPr/>
        </p:nvSpPr>
        <p:spPr>
          <a:xfrm>
            <a:off x="8080973" y="588993"/>
            <a:ext cx="1740821" cy="40011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Compétence 5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92357DD5-B349-4FBA-8455-121846B7D64C}"/>
              </a:ext>
            </a:extLst>
          </p:cNvPr>
          <p:cNvSpPr txBox="1"/>
          <p:nvPr/>
        </p:nvSpPr>
        <p:spPr>
          <a:xfrm>
            <a:off x="942677" y="3716465"/>
            <a:ext cx="1756021" cy="166968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pPr>
              <a:spcBef>
                <a:spcPts val="600"/>
              </a:spcBef>
            </a:pPr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58A11958-CD4F-4005-9362-D4C0158658D0}"/>
              </a:ext>
            </a:extLst>
          </p:cNvPr>
          <p:cNvSpPr txBox="1"/>
          <p:nvPr/>
        </p:nvSpPr>
        <p:spPr>
          <a:xfrm>
            <a:off x="8032602" y="1062753"/>
            <a:ext cx="1836000" cy="133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pPr>
              <a:spcBef>
                <a:spcPts val="600"/>
              </a:spcBef>
            </a:pPr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1EA5311A-00D1-45B1-BA7C-09C5647606E1}"/>
              </a:ext>
            </a:extLst>
          </p:cNvPr>
          <p:cNvSpPr txBox="1"/>
          <p:nvPr/>
        </p:nvSpPr>
        <p:spPr>
          <a:xfrm>
            <a:off x="3244817" y="196068"/>
            <a:ext cx="5648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</a:rPr>
              <a:t>Trame possible pour présenter un référentiel aux étudiants</a:t>
            </a:r>
          </a:p>
        </p:txBody>
      </p:sp>
    </p:spTree>
    <p:extLst>
      <p:ext uri="{BB962C8B-B14F-4D97-AF65-F5344CB8AC3E}">
        <p14:creationId xmlns:p14="http://schemas.microsoft.com/office/powerpoint/2010/main" val="410407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2E27D19A-FEC7-4400-B3A8-5A1226419E31}"/>
              </a:ext>
            </a:extLst>
          </p:cNvPr>
          <p:cNvGrpSpPr/>
          <p:nvPr/>
        </p:nvGrpSpPr>
        <p:grpSpPr>
          <a:xfrm>
            <a:off x="141610" y="59063"/>
            <a:ext cx="5865260" cy="363736"/>
            <a:chOff x="134801" y="95250"/>
            <a:chExt cx="7218781" cy="447675"/>
          </a:xfrm>
        </p:grpSpPr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6CEE8614-A719-42D3-B5DF-558397017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4801" y="95250"/>
              <a:ext cx="2705236" cy="447675"/>
            </a:xfrm>
            <a:prstGeom prst="rect">
              <a:avLst/>
            </a:prstGeom>
          </p:spPr>
        </p:pic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9490341E-BAE4-45B8-9D3D-916F077D64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40037" y="95250"/>
              <a:ext cx="4513545" cy="447675"/>
            </a:xfrm>
            <a:prstGeom prst="rect">
              <a:avLst/>
            </a:prstGeom>
          </p:spPr>
        </p:pic>
      </p:grpSp>
      <p:sp>
        <p:nvSpPr>
          <p:cNvPr id="51" name="ZoneTexte 50">
            <a:extLst>
              <a:ext uri="{FF2B5EF4-FFF2-40B4-BE49-F238E27FC236}">
                <a16:creationId xmlns:a16="http://schemas.microsoft.com/office/drawing/2014/main" id="{CD929E3F-6877-4E45-A6E6-DB416C1DB041}"/>
              </a:ext>
            </a:extLst>
          </p:cNvPr>
          <p:cNvSpPr txBox="1"/>
          <p:nvPr/>
        </p:nvSpPr>
        <p:spPr>
          <a:xfrm>
            <a:off x="8443740" y="32315"/>
            <a:ext cx="1462260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75" dirty="0"/>
              <a:t>Version 1 du 14/04/2021</a:t>
            </a:r>
          </a:p>
        </p:txBody>
      </p:sp>
      <p:grpSp>
        <p:nvGrpSpPr>
          <p:cNvPr id="107" name="Groupe 106">
            <a:extLst>
              <a:ext uri="{FF2B5EF4-FFF2-40B4-BE49-F238E27FC236}">
                <a16:creationId xmlns:a16="http://schemas.microsoft.com/office/drawing/2014/main" id="{64C62D8F-12E2-4C85-8A2D-29AA5A81E1BB}"/>
              </a:ext>
            </a:extLst>
          </p:cNvPr>
          <p:cNvGrpSpPr/>
          <p:nvPr/>
        </p:nvGrpSpPr>
        <p:grpSpPr>
          <a:xfrm>
            <a:off x="-146245" y="562555"/>
            <a:ext cx="10052245" cy="6295445"/>
            <a:chOff x="-146245" y="562555"/>
            <a:chExt cx="10052245" cy="6295445"/>
          </a:xfrm>
        </p:grpSpPr>
        <p:sp>
          <p:nvSpPr>
            <p:cNvPr id="100" name="ZoneTexte 99">
              <a:extLst>
                <a:ext uri="{FF2B5EF4-FFF2-40B4-BE49-F238E27FC236}">
                  <a16:creationId xmlns:a16="http://schemas.microsoft.com/office/drawing/2014/main" id="{08525D47-5A14-4EE4-AF1E-DF56FD6BFD3D}"/>
                </a:ext>
              </a:extLst>
            </p:cNvPr>
            <p:cNvSpPr txBox="1"/>
            <p:nvPr/>
          </p:nvSpPr>
          <p:spPr>
            <a:xfrm>
              <a:off x="-146245" y="6321448"/>
              <a:ext cx="1215519" cy="4425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38" b="1" i="1" spc="-20" dirty="0">
                  <a:solidFill>
                    <a:srgbClr val="00B050"/>
                  </a:solidFill>
                </a:rPr>
                <a:t>Situations </a:t>
              </a:r>
              <a:r>
                <a:rPr lang="fr-FR" sz="1138" b="1" i="1" spc="-40" dirty="0">
                  <a:solidFill>
                    <a:srgbClr val="00B050"/>
                  </a:solidFill>
                </a:rPr>
                <a:t>professionnelles</a:t>
              </a:r>
            </a:p>
          </p:txBody>
        </p:sp>
        <p:grpSp>
          <p:nvGrpSpPr>
            <p:cNvPr id="50" name="Groupe 49">
              <a:extLst>
                <a:ext uri="{FF2B5EF4-FFF2-40B4-BE49-F238E27FC236}">
                  <a16:creationId xmlns:a16="http://schemas.microsoft.com/office/drawing/2014/main" id="{D4A1DADB-6DE2-405A-B48C-4E9814560B36}"/>
                </a:ext>
              </a:extLst>
            </p:cNvPr>
            <p:cNvGrpSpPr/>
            <p:nvPr/>
          </p:nvGrpSpPr>
          <p:grpSpPr>
            <a:xfrm>
              <a:off x="0" y="562556"/>
              <a:ext cx="9906000" cy="6295444"/>
              <a:chOff x="0" y="1002956"/>
              <a:chExt cx="12192000" cy="7748239"/>
            </a:xfrm>
          </p:grpSpPr>
          <p:pic>
            <p:nvPicPr>
              <p:cNvPr id="10" name="Image 9">
                <a:extLst>
                  <a:ext uri="{FF2B5EF4-FFF2-40B4-BE49-F238E27FC236}">
                    <a16:creationId xmlns:a16="http://schemas.microsoft.com/office/drawing/2014/main" id="{4F3B4209-1152-49DE-95ED-CD107D14A8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87419" y="1023682"/>
                <a:ext cx="1571625" cy="504825"/>
              </a:xfrm>
              <a:prstGeom prst="rect">
                <a:avLst/>
              </a:prstGeom>
            </p:spPr>
          </p:pic>
          <p:pic>
            <p:nvPicPr>
              <p:cNvPr id="12" name="Image 11">
                <a:extLst>
                  <a:ext uri="{FF2B5EF4-FFF2-40B4-BE49-F238E27FC236}">
                    <a16:creationId xmlns:a16="http://schemas.microsoft.com/office/drawing/2014/main" id="{0C0E994D-111D-4D13-AC39-F21B50CF16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625849" y="1023682"/>
                <a:ext cx="1590675" cy="504825"/>
              </a:xfrm>
              <a:prstGeom prst="rect">
                <a:avLst/>
              </a:prstGeom>
            </p:spPr>
          </p:pic>
          <p:pic>
            <p:nvPicPr>
              <p:cNvPr id="14" name="Image 13">
                <a:extLst>
                  <a:ext uri="{FF2B5EF4-FFF2-40B4-BE49-F238E27FC236}">
                    <a16:creationId xmlns:a16="http://schemas.microsoft.com/office/drawing/2014/main" id="{0A50BCCA-38E4-4F48-AEC9-CB8805F45E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892658" y="1016647"/>
                <a:ext cx="1352268" cy="518894"/>
              </a:xfrm>
              <a:prstGeom prst="rect">
                <a:avLst/>
              </a:prstGeom>
            </p:spPr>
          </p:pic>
          <p:pic>
            <p:nvPicPr>
              <p:cNvPr id="16" name="Image 15">
                <a:extLst>
                  <a:ext uri="{FF2B5EF4-FFF2-40B4-BE49-F238E27FC236}">
                    <a16:creationId xmlns:a16="http://schemas.microsoft.com/office/drawing/2014/main" id="{AC735423-33A1-4659-92B4-C612D80E0D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159467" y="1014855"/>
                <a:ext cx="1352268" cy="513652"/>
              </a:xfrm>
              <a:prstGeom prst="rect">
                <a:avLst/>
              </a:prstGeom>
            </p:spPr>
          </p:pic>
          <p:pic>
            <p:nvPicPr>
              <p:cNvPr id="18" name="Image 17">
                <a:extLst>
                  <a:ext uri="{FF2B5EF4-FFF2-40B4-BE49-F238E27FC236}">
                    <a16:creationId xmlns:a16="http://schemas.microsoft.com/office/drawing/2014/main" id="{153C6CA7-B22D-4836-992F-0AF73F1F53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302309" y="1030716"/>
                <a:ext cx="1669013" cy="504825"/>
              </a:xfrm>
              <a:prstGeom prst="rect">
                <a:avLst/>
              </a:prstGeom>
            </p:spPr>
          </p:pic>
          <p:cxnSp>
            <p:nvCxnSpPr>
              <p:cNvPr id="20" name="Connecteur droit 19">
                <a:extLst>
                  <a:ext uri="{FF2B5EF4-FFF2-40B4-BE49-F238E27FC236}">
                    <a16:creationId xmlns:a16="http://schemas.microsoft.com/office/drawing/2014/main" id="{ACB0A0BA-87F7-4A12-9E7C-1BF83F2587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3282865"/>
                <a:ext cx="121920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Connecteur droit 21">
                <a:extLst>
                  <a:ext uri="{FF2B5EF4-FFF2-40B4-BE49-F238E27FC236}">
                    <a16:creationId xmlns:a16="http://schemas.microsoft.com/office/drawing/2014/main" id="{337D0B04-3C28-427C-B308-3A09726C85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4902115"/>
                <a:ext cx="121920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CB8AE8AC-B1EC-48CC-BA63-4B52B323B5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15250" y="1002956"/>
                <a:ext cx="0" cy="7748239"/>
              </a:xfrm>
              <a:prstGeom prst="line">
                <a:avLst/>
              </a:prstGeom>
              <a:ln>
                <a:solidFill>
                  <a:schemeClr val="accent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249DF6F8-5F64-4A0C-AC11-8F949F2532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867900" y="1014855"/>
                <a:ext cx="0" cy="7736340"/>
              </a:xfrm>
              <a:prstGeom prst="line">
                <a:avLst/>
              </a:prstGeom>
              <a:ln>
                <a:solidFill>
                  <a:schemeClr val="accent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0F7C4091-6797-4C52-B534-70D5C58B92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0" y="1602471"/>
                <a:ext cx="121920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e 44">
                <a:extLst>
                  <a:ext uri="{FF2B5EF4-FFF2-40B4-BE49-F238E27FC236}">
                    <a16:creationId xmlns:a16="http://schemas.microsoft.com/office/drawing/2014/main" id="{751E04E9-539F-4F51-A320-9F1ABAB159C7}"/>
                  </a:ext>
                </a:extLst>
              </p:cNvPr>
              <p:cNvGrpSpPr/>
              <p:nvPr/>
            </p:nvGrpSpPr>
            <p:grpSpPr>
              <a:xfrm>
                <a:off x="1130912" y="1602471"/>
                <a:ext cx="10877674" cy="5355496"/>
                <a:chOff x="1130912" y="1602471"/>
                <a:chExt cx="10877674" cy="5355496"/>
              </a:xfrm>
            </p:grpSpPr>
            <p:sp>
              <p:nvSpPr>
                <p:cNvPr id="30" name="ZoneTexte 29">
                  <a:extLst>
                    <a:ext uri="{FF2B5EF4-FFF2-40B4-BE49-F238E27FC236}">
                      <a16:creationId xmlns:a16="http://schemas.microsoft.com/office/drawing/2014/main" id="{B0BEC66C-8AD8-492C-8D76-FEF6C21F840D}"/>
                    </a:ext>
                  </a:extLst>
                </p:cNvPr>
                <p:cNvSpPr txBox="1"/>
                <p:nvPr/>
              </p:nvSpPr>
              <p:spPr>
                <a:xfrm>
                  <a:off x="1130912" y="1602471"/>
                  <a:ext cx="2202834" cy="1375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Réaliser des analyses élémentaires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Préparer les réactifs, consommables, échantillons, matériels et installations pour l'analyse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Appliquer un protocole opératoire individuellement ou collectivement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Identifier les étapes critiques dans un protocole opératoire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Communiquer les résultats sous la forme la plus appropriée</a:t>
                  </a:r>
                </a:p>
              </p:txBody>
            </p:sp>
            <p:sp>
              <p:nvSpPr>
                <p:cNvPr id="31" name="ZoneTexte 30">
                  <a:extLst>
                    <a:ext uri="{FF2B5EF4-FFF2-40B4-BE49-F238E27FC236}">
                      <a16:creationId xmlns:a16="http://schemas.microsoft.com/office/drawing/2014/main" id="{41275A56-DE01-4E27-B775-E709BF1F1AFB}"/>
                    </a:ext>
                  </a:extLst>
                </p:cNvPr>
                <p:cNvSpPr txBox="1"/>
                <p:nvPr/>
              </p:nvSpPr>
              <p:spPr>
                <a:xfrm>
                  <a:off x="3358303" y="1602471"/>
                  <a:ext cx="2202834" cy="16526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Observer la variation d'un phénomène biologique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Décrire de manière objective un phénomène naturel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Identifier une problématique scientifique en distinguant une hypothèse d'une opinion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Utiliser les outils adaptés à la réalisation d'une expérimentation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Rendre compte des résultats d'une expérimentation de manière appropriée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Identifier et référencer des documents scientifiques et techniques</a:t>
                  </a:r>
                </a:p>
              </p:txBody>
            </p:sp>
            <p:sp>
              <p:nvSpPr>
                <p:cNvPr id="32" name="ZoneTexte 31">
                  <a:extLst>
                    <a:ext uri="{FF2B5EF4-FFF2-40B4-BE49-F238E27FC236}">
                      <a16:creationId xmlns:a16="http://schemas.microsoft.com/office/drawing/2014/main" id="{E9008B51-42C0-4C93-807B-C714170A3CBD}"/>
                    </a:ext>
                  </a:extLst>
                </p:cNvPr>
                <p:cNvSpPr txBox="1"/>
                <p:nvPr/>
              </p:nvSpPr>
              <p:spPr>
                <a:xfrm>
                  <a:off x="5585134" y="1602471"/>
                  <a:ext cx="2126636" cy="14373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Mettre en œuvre la réglementation pour assurer la sécurité des aliments et des bioproduits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S'approprier les bonnes pratiques d'hygiène et de sécurité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Contrôler microbiologiquement les aliments et les bioproduits en appliquant les normes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Contrôler les critères physico-chimiques des aliments et des bioproduits en appliquant les normes</a:t>
                  </a:r>
                </a:p>
              </p:txBody>
            </p:sp>
            <p:sp>
              <p:nvSpPr>
                <p:cNvPr id="33" name="ZoneTexte 32">
                  <a:extLst>
                    <a:ext uri="{FF2B5EF4-FFF2-40B4-BE49-F238E27FC236}">
                      <a16:creationId xmlns:a16="http://schemas.microsoft.com/office/drawing/2014/main" id="{EE01CB34-A632-40FE-8316-7FA1736FB52B}"/>
                    </a:ext>
                  </a:extLst>
                </p:cNvPr>
                <p:cNvSpPr txBox="1"/>
                <p:nvPr/>
              </p:nvSpPr>
              <p:spPr>
                <a:xfrm>
                  <a:off x="7741264" y="1602471"/>
                  <a:ext cx="2126636" cy="10371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Maîtriser l'environnement de production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Identifier les filières et les produits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Réaliser l'analyse fonctionnelle d'une ligne de production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Utiliser les outils de contrôle et d'analyse de la production</a:t>
                  </a:r>
                </a:p>
              </p:txBody>
            </p:sp>
            <p:sp>
              <p:nvSpPr>
                <p:cNvPr id="35" name="ZoneTexte 34">
                  <a:extLst>
                    <a:ext uri="{FF2B5EF4-FFF2-40B4-BE49-F238E27FC236}">
                      <a16:creationId xmlns:a16="http://schemas.microsoft.com/office/drawing/2014/main" id="{C588FEDD-2F74-4A6A-B80E-02F95E5CE0AA}"/>
                    </a:ext>
                  </a:extLst>
                </p:cNvPr>
                <p:cNvSpPr txBox="1"/>
                <p:nvPr/>
              </p:nvSpPr>
              <p:spPr>
                <a:xfrm>
                  <a:off x="1130912" y="3282865"/>
                  <a:ext cx="2213342" cy="14987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Réaliser des analyses avancées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Mettre en œuvre une technique normée d'analyse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Adapter les protocoles dans un contexte défini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Gérer les stocks, les achats et les déchets d'un laboratoire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Effectuer des opérations de maintenance de 1er niveau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Exploiter les résultats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Valider une méthode d'analyse</a:t>
                  </a:r>
                </a:p>
              </p:txBody>
            </p:sp>
            <p:sp>
              <p:nvSpPr>
                <p:cNvPr id="36" name="ZoneTexte 35">
                  <a:extLst>
                    <a:ext uri="{FF2B5EF4-FFF2-40B4-BE49-F238E27FC236}">
                      <a16:creationId xmlns:a16="http://schemas.microsoft.com/office/drawing/2014/main" id="{03E03618-32F2-4637-8148-B5744F139107}"/>
                    </a:ext>
                  </a:extLst>
                </p:cNvPr>
                <p:cNvSpPr txBox="1"/>
                <p:nvPr/>
              </p:nvSpPr>
              <p:spPr>
                <a:xfrm>
                  <a:off x="3358303" y="3282865"/>
                  <a:ext cx="2126636" cy="12833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Expérimenter pour comprendre une problématique scientifique</a:t>
                  </a:r>
                </a:p>
                <a:p>
                  <a:pPr marL="85725" indent="-85725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Réaliser une recherche bibliographique et en rédiger la synthèse</a:t>
                  </a:r>
                </a:p>
                <a:p>
                  <a:pPr marL="85725" indent="-85725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Proposer et réaliser une expérience pour tester une hypothèse</a:t>
                  </a:r>
                </a:p>
                <a:p>
                  <a:pPr marL="85725" indent="-85725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Interpréter les résultats obtenus dans une logique scientifique</a:t>
                  </a:r>
                </a:p>
                <a:p>
                  <a:pPr marL="85725" indent="-85725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Exploiter des résultats expérimentaux</a:t>
                  </a:r>
                </a:p>
              </p:txBody>
            </p:sp>
            <p:sp>
              <p:nvSpPr>
                <p:cNvPr id="37" name="ZoneTexte 36">
                  <a:extLst>
                    <a:ext uri="{FF2B5EF4-FFF2-40B4-BE49-F238E27FC236}">
                      <a16:creationId xmlns:a16="http://schemas.microsoft.com/office/drawing/2014/main" id="{3131A61F-0836-4433-93CA-5C05F6EF0EAB}"/>
                    </a:ext>
                  </a:extLst>
                </p:cNvPr>
                <p:cNvSpPr txBox="1"/>
                <p:nvPr/>
              </p:nvSpPr>
              <p:spPr>
                <a:xfrm>
                  <a:off x="5585134" y="3282865"/>
                  <a:ext cx="2126636" cy="13142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Assurer la qualité dans un contexte de production alimentaire ou de </a:t>
                  </a:r>
                  <a:r>
                    <a:rPr lang="fr-FR" sz="813" b="1" dirty="0" err="1"/>
                    <a:t>bioproduction</a:t>
                  </a:r>
                  <a:endParaRPr lang="fr-FR" sz="813" b="1" dirty="0"/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Analyser les aliments et les bioproduits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Vérifier un plan de maîtrise sanitaire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Mettre en œuvre les outils du management de la qualité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Utiliser les référentiels normatif ou de certification</a:t>
                  </a:r>
                </a:p>
              </p:txBody>
            </p:sp>
            <p:sp>
              <p:nvSpPr>
                <p:cNvPr id="38" name="ZoneTexte 37">
                  <a:extLst>
                    <a:ext uri="{FF2B5EF4-FFF2-40B4-BE49-F238E27FC236}">
                      <a16:creationId xmlns:a16="http://schemas.microsoft.com/office/drawing/2014/main" id="{F0DF756E-145E-4E57-ABB2-BFB7566BAF0E}"/>
                    </a:ext>
                  </a:extLst>
                </p:cNvPr>
                <p:cNvSpPr txBox="1"/>
                <p:nvPr/>
              </p:nvSpPr>
              <p:spPr>
                <a:xfrm>
                  <a:off x="7741264" y="3282865"/>
                  <a:ext cx="2126636" cy="16526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Produire des aliments et des biomolécules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Maîtriser la conduite d'appareils pilotes des industries alimentaires et biotechnologiques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Mettre en œuvre le contrôle de la production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Suivre les indicateurs de production en terme de qualité, de rendement, de productivité et d'impact environnemental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Réaliser la maintenance de premier niveau dans un environnement de production</a:t>
                  </a:r>
                </a:p>
              </p:txBody>
            </p:sp>
            <p:sp>
              <p:nvSpPr>
                <p:cNvPr id="39" name="ZoneTexte 38">
                  <a:extLst>
                    <a:ext uri="{FF2B5EF4-FFF2-40B4-BE49-F238E27FC236}">
                      <a16:creationId xmlns:a16="http://schemas.microsoft.com/office/drawing/2014/main" id="{4490E2B7-584C-422C-90A5-D064D6DA3C7D}"/>
                    </a:ext>
                  </a:extLst>
                </p:cNvPr>
                <p:cNvSpPr txBox="1"/>
                <p:nvPr/>
              </p:nvSpPr>
              <p:spPr>
                <a:xfrm>
                  <a:off x="9881950" y="3282865"/>
                  <a:ext cx="2126636" cy="11602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Participer à un projet d'innovation alimentaire ou biotechnologique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Formuler de nouveaux produits 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Mettre en œuvre un cahier des charges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Utiliser la méthodologie appropriée dans la réalisation du projet d'innovation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Valider les essais par la mise en œuvre de techniques appropriées </a:t>
                  </a:r>
                </a:p>
              </p:txBody>
            </p:sp>
            <p:sp>
              <p:nvSpPr>
                <p:cNvPr id="40" name="ZoneTexte 39">
                  <a:extLst>
                    <a:ext uri="{FF2B5EF4-FFF2-40B4-BE49-F238E27FC236}">
                      <a16:creationId xmlns:a16="http://schemas.microsoft.com/office/drawing/2014/main" id="{018C007C-5910-4BCB-A504-BBF97278B6B2}"/>
                    </a:ext>
                  </a:extLst>
                </p:cNvPr>
                <p:cNvSpPr txBox="1"/>
                <p:nvPr/>
              </p:nvSpPr>
              <p:spPr>
                <a:xfrm>
                  <a:off x="1168982" y="4902967"/>
                  <a:ext cx="2161257" cy="20550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endParaRPr lang="fr-FR" sz="975" dirty="0"/>
                </a:p>
                <a:p>
                  <a:endParaRPr lang="fr-FR" sz="975" dirty="0"/>
                </a:p>
                <a:p>
                  <a:endParaRPr lang="fr-FR" sz="975" dirty="0"/>
                </a:p>
                <a:p>
                  <a:pPr>
                    <a:spcBef>
                      <a:spcPts val="600"/>
                    </a:spcBef>
                  </a:pPr>
                  <a:endParaRPr lang="fr-FR" sz="975" dirty="0"/>
                </a:p>
                <a:p>
                  <a:endParaRPr lang="fr-FR" sz="975" dirty="0"/>
                </a:p>
                <a:p>
                  <a:endParaRPr lang="fr-FR" sz="975" dirty="0"/>
                </a:p>
                <a:p>
                  <a:endParaRPr lang="fr-FR" sz="975" dirty="0"/>
                </a:p>
                <a:p>
                  <a:endParaRPr lang="fr-FR" sz="975" dirty="0"/>
                </a:p>
                <a:p>
                  <a:endParaRPr lang="fr-FR" sz="975" dirty="0"/>
                </a:p>
                <a:p>
                  <a:endParaRPr lang="fr-FR" sz="975" dirty="0"/>
                </a:p>
              </p:txBody>
            </p:sp>
            <p:sp>
              <p:nvSpPr>
                <p:cNvPr id="41" name="ZoneTexte 40">
                  <a:extLst>
                    <a:ext uri="{FF2B5EF4-FFF2-40B4-BE49-F238E27FC236}">
                      <a16:creationId xmlns:a16="http://schemas.microsoft.com/office/drawing/2014/main" id="{E96E0936-5692-41BE-B0D1-7066300EF0D5}"/>
                    </a:ext>
                  </a:extLst>
                </p:cNvPr>
                <p:cNvSpPr txBox="1"/>
                <p:nvPr/>
              </p:nvSpPr>
              <p:spPr>
                <a:xfrm>
                  <a:off x="3358303" y="4902115"/>
                  <a:ext cx="2126636" cy="11602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Mener une démarche scientifique intégrative</a:t>
                  </a:r>
                </a:p>
                <a:p>
                  <a:pPr marL="85725" indent="-85725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Identifier les ressources nécessaires à la réalisation d'un projet</a:t>
                  </a:r>
                </a:p>
                <a:p>
                  <a:pPr marL="85725" indent="-85725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Contribuer à l'élaboration d'un projet scientifique</a:t>
                  </a:r>
                </a:p>
                <a:p>
                  <a:pPr marL="85725" indent="-85725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Apporter une réponse adaptée à une problématique</a:t>
                  </a:r>
                </a:p>
              </p:txBody>
            </p:sp>
            <p:sp>
              <p:nvSpPr>
                <p:cNvPr id="42" name="ZoneTexte 41">
                  <a:extLst>
                    <a:ext uri="{FF2B5EF4-FFF2-40B4-BE49-F238E27FC236}">
                      <a16:creationId xmlns:a16="http://schemas.microsoft.com/office/drawing/2014/main" id="{5D538223-36C2-42F9-8DBB-99F932D2F35F}"/>
                    </a:ext>
                  </a:extLst>
                </p:cNvPr>
                <p:cNvSpPr txBox="1"/>
                <p:nvPr/>
              </p:nvSpPr>
              <p:spPr>
                <a:xfrm>
                  <a:off x="5585134" y="4902115"/>
                  <a:ext cx="2126636" cy="19297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Adapter les démarches QHSE dans un contexte alimentaire ou biotechnologique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Développer les démarches d'amélioration continue dans le cadre de l'assurance qualité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Mettre en place un plan de maîtrise sanitaire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Participer à l'organisation de la sécurité des biens et des personnes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Participer à la mise en place d'une démarche RSE ou de management environnemental et de développement durable</a:t>
                  </a:r>
                </a:p>
              </p:txBody>
            </p:sp>
            <p:sp>
              <p:nvSpPr>
                <p:cNvPr id="43" name="ZoneTexte 42">
                  <a:extLst>
                    <a:ext uri="{FF2B5EF4-FFF2-40B4-BE49-F238E27FC236}">
                      <a16:creationId xmlns:a16="http://schemas.microsoft.com/office/drawing/2014/main" id="{9D8BA6C9-4D81-4F49-A83C-67A210261142}"/>
                    </a:ext>
                  </a:extLst>
                </p:cNvPr>
                <p:cNvSpPr txBox="1"/>
                <p:nvPr/>
              </p:nvSpPr>
              <p:spPr>
                <a:xfrm>
                  <a:off x="7741264" y="4902115"/>
                  <a:ext cx="2126636" cy="18066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Piloter la production dans un environnement d'industries alimentaires et de bioproduits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Optimiser la conduite d'appareils pilotes des industries alimentaires et biotechnologiques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Coordonner le travail d'une équipe de production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Choisir des indicateurs de production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Appréhender la gestion des stocks et des flux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Développer des démarches de progrès dans le cadre de la production</a:t>
                  </a:r>
                </a:p>
              </p:txBody>
            </p:sp>
            <p:sp>
              <p:nvSpPr>
                <p:cNvPr id="44" name="ZoneTexte 43">
                  <a:extLst>
                    <a:ext uri="{FF2B5EF4-FFF2-40B4-BE49-F238E27FC236}">
                      <a16:creationId xmlns:a16="http://schemas.microsoft.com/office/drawing/2014/main" id="{FB7B36AB-0CEB-4BAD-AABD-B20E792E92D1}"/>
                    </a:ext>
                  </a:extLst>
                </p:cNvPr>
                <p:cNvSpPr txBox="1"/>
                <p:nvPr/>
              </p:nvSpPr>
              <p:spPr>
                <a:xfrm>
                  <a:off x="9881950" y="4902115"/>
                  <a:ext cx="2126636" cy="13142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813" b="1" dirty="0"/>
                    <a:t>Participer au  développement d'un projet d'innovation alimentaire ou biotechnologique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Elaborer un cahier des charges sur un projet innovant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S'approprier des techniques innovantes</a:t>
                  </a:r>
                </a:p>
                <a:p>
                  <a:pPr marL="69652" indent="-69652">
                    <a:buFont typeface="Arial" panose="020B0604020202020204" pitchFamily="34" charset="0"/>
                    <a:buChar char="•"/>
                  </a:pPr>
                  <a:r>
                    <a:rPr lang="fr-FR" sz="650" dirty="0"/>
                    <a:t>Evaluer la faisabilité technique, commerciale et financière du développement de projet</a:t>
                  </a:r>
                </a:p>
              </p:txBody>
            </p:sp>
          </p:grpSp>
          <p:sp>
            <p:nvSpPr>
              <p:cNvPr id="46" name="ZoneTexte 45">
                <a:extLst>
                  <a:ext uri="{FF2B5EF4-FFF2-40B4-BE49-F238E27FC236}">
                    <a16:creationId xmlns:a16="http://schemas.microsoft.com/office/drawing/2014/main" id="{C18BB32C-3A6E-4D07-9964-2F5035815F73}"/>
                  </a:ext>
                </a:extLst>
              </p:cNvPr>
              <p:cNvSpPr txBox="1"/>
              <p:nvPr/>
            </p:nvSpPr>
            <p:spPr>
              <a:xfrm>
                <a:off x="9893913" y="1603001"/>
                <a:ext cx="2288686" cy="168566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sz="975" dirty="0"/>
                  <a:t> </a:t>
                </a:r>
              </a:p>
              <a:p>
                <a:endParaRPr lang="fr-FR" sz="975" dirty="0"/>
              </a:p>
              <a:p>
                <a:pPr>
                  <a:spcBef>
                    <a:spcPts val="600"/>
                  </a:spcBef>
                </a:pPr>
                <a:endParaRPr lang="fr-FR" sz="975" dirty="0"/>
              </a:p>
              <a:p>
                <a:endParaRPr lang="fr-FR" sz="975" dirty="0"/>
              </a:p>
              <a:p>
                <a:endParaRPr lang="fr-FR" sz="975" dirty="0"/>
              </a:p>
              <a:p>
                <a:endParaRPr lang="fr-FR" sz="975" dirty="0"/>
              </a:p>
              <a:p>
                <a:endParaRPr lang="fr-FR" sz="975" dirty="0"/>
              </a:p>
              <a:p>
                <a:endParaRPr lang="fr-FR" sz="975" dirty="0"/>
              </a:p>
            </p:txBody>
          </p:sp>
          <p:sp>
            <p:nvSpPr>
              <p:cNvPr id="47" name="ZoneTexte 46">
                <a:extLst>
                  <a:ext uri="{FF2B5EF4-FFF2-40B4-BE49-F238E27FC236}">
                    <a16:creationId xmlns:a16="http://schemas.microsoft.com/office/drawing/2014/main" id="{0F9D5F5E-33CB-4E46-B08F-4E862B2A874C}"/>
                  </a:ext>
                </a:extLst>
              </p:cNvPr>
              <p:cNvSpPr txBox="1"/>
              <p:nvPr/>
            </p:nvSpPr>
            <p:spPr>
              <a:xfrm>
                <a:off x="0" y="2129772"/>
                <a:ext cx="1136036" cy="39071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63" b="1" dirty="0">
                    <a:solidFill>
                      <a:schemeClr val="bg1"/>
                    </a:solidFill>
                  </a:rPr>
                  <a:t>B.U.T. 1</a:t>
                </a:r>
              </a:p>
            </p:txBody>
          </p:sp>
          <p:cxnSp>
            <p:nvCxnSpPr>
              <p:cNvPr id="23" name="Connecteur droit 22">
                <a:extLst>
                  <a:ext uri="{FF2B5EF4-FFF2-40B4-BE49-F238E27FC236}">
                    <a16:creationId xmlns:a16="http://schemas.microsoft.com/office/drawing/2014/main" id="{576A0E06-851F-45B4-B13C-0A66F90C2E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62050" y="1002956"/>
                <a:ext cx="0" cy="7748239"/>
              </a:xfrm>
              <a:prstGeom prst="line">
                <a:avLst/>
              </a:prstGeom>
              <a:ln>
                <a:solidFill>
                  <a:schemeClr val="accent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4110D325-0C27-4749-9492-10A800C721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33750" y="1014855"/>
                <a:ext cx="0" cy="7736340"/>
              </a:xfrm>
              <a:prstGeom prst="line">
                <a:avLst/>
              </a:prstGeom>
              <a:ln>
                <a:solidFill>
                  <a:schemeClr val="accent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93384C7B-64EC-49CA-B65A-159AD25323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43550" y="1002956"/>
                <a:ext cx="0" cy="7748239"/>
              </a:xfrm>
              <a:prstGeom prst="line">
                <a:avLst/>
              </a:prstGeom>
              <a:ln>
                <a:solidFill>
                  <a:schemeClr val="accent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A4CDA241-4755-43D6-82FF-03E045FD4E0C}"/>
                </a:ext>
              </a:extLst>
            </p:cNvPr>
            <p:cNvSpPr txBox="1"/>
            <p:nvPr/>
          </p:nvSpPr>
          <p:spPr>
            <a:xfrm>
              <a:off x="-6991" y="2761652"/>
              <a:ext cx="923029" cy="317459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63" b="1" dirty="0">
                  <a:solidFill>
                    <a:schemeClr val="bg1"/>
                  </a:solidFill>
                </a:rPr>
                <a:t>B.U.T. 2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663E17B4-B77C-4FCB-9EE4-DD068F80DDE2}"/>
                </a:ext>
              </a:extLst>
            </p:cNvPr>
            <p:cNvSpPr txBox="1"/>
            <p:nvPr/>
          </p:nvSpPr>
          <p:spPr>
            <a:xfrm>
              <a:off x="0" y="4074465"/>
              <a:ext cx="923029" cy="317459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63" b="1" dirty="0">
                  <a:solidFill>
                    <a:schemeClr val="bg1"/>
                  </a:solidFill>
                </a:rPr>
                <a:t>B.U.T. 3</a:t>
              </a:r>
            </a:p>
          </p:txBody>
        </p:sp>
        <p:cxnSp>
          <p:nvCxnSpPr>
            <p:cNvPr id="84" name="Connecteur droit 83">
              <a:extLst>
                <a:ext uri="{FF2B5EF4-FFF2-40B4-BE49-F238E27FC236}">
                  <a16:creationId xmlns:a16="http://schemas.microsoft.com/office/drawing/2014/main" id="{2891BCA1-8CC3-4272-B65F-9E09BCC22E3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377284"/>
              <a:ext cx="9906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E108595C-89D3-41F3-B003-438DD247DF49}"/>
                </a:ext>
              </a:extLst>
            </p:cNvPr>
            <p:cNvSpPr txBox="1"/>
            <p:nvPr/>
          </p:nvSpPr>
          <p:spPr>
            <a:xfrm>
              <a:off x="-146245" y="5439458"/>
              <a:ext cx="1215519" cy="4425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38" b="1" i="1" dirty="0">
                  <a:solidFill>
                    <a:srgbClr val="0070C0"/>
                  </a:solidFill>
                </a:rPr>
                <a:t>Composantes essentielles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078BC7E1-1019-418A-AF1D-14690F66BD36}"/>
                </a:ext>
              </a:extLst>
            </p:cNvPr>
            <p:cNvSpPr txBox="1"/>
            <p:nvPr/>
          </p:nvSpPr>
          <p:spPr>
            <a:xfrm>
              <a:off x="927296" y="5408674"/>
              <a:ext cx="1784205" cy="9025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respectant les bonnes pratiques de laboratoire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respectant la réglementation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assurant la traçabilité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adoptant une démarche de validation de résultats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respectant les procédures opératoires dans un contexte de démarche qualité et de développement durable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EFC96317-E1E8-4141-8389-43F9583E80C7}"/>
                </a:ext>
              </a:extLst>
            </p:cNvPr>
            <p:cNvSpPr txBox="1"/>
            <p:nvPr/>
          </p:nvSpPr>
          <p:spPr>
            <a:xfrm>
              <a:off x="2714224" y="5408674"/>
              <a:ext cx="1784205" cy="4524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adoptant une démarche éthique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prenant en compte les enjeux sociétaux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communiquant de manière appropriée au domaine de l'expérimentation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3532D54B-4CB5-4D6C-B1CA-94119AC44C20}"/>
                </a:ext>
              </a:extLst>
            </p:cNvPr>
            <p:cNvSpPr txBox="1"/>
            <p:nvPr/>
          </p:nvSpPr>
          <p:spPr>
            <a:xfrm>
              <a:off x="4490144" y="5408674"/>
              <a:ext cx="1784205" cy="5924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respectant la réglementation </a:t>
              </a:r>
            </a:p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prenant en compte les moyens (organisationnels, humains, techniques, économiques et environnementaux)</a:t>
              </a:r>
            </a:p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adoptant une communication appropriée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AC88A6F0-E106-498B-8FB5-566012E30AF9}"/>
                </a:ext>
              </a:extLst>
            </p:cNvPr>
            <p:cNvSpPr txBox="1"/>
            <p:nvPr/>
          </p:nvSpPr>
          <p:spPr>
            <a:xfrm>
              <a:off x="6244879" y="5408674"/>
              <a:ext cx="1784205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appliquant les consignes de sécurité</a:t>
              </a:r>
            </a:p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respectant un cahier des charges</a:t>
              </a:r>
            </a:p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contrôlant qualitativement ou quantitativement la production </a:t>
              </a: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id="{1415E02F-BA45-45BA-9904-B334667D99C5}"/>
                </a:ext>
              </a:extLst>
            </p:cNvPr>
            <p:cNvSpPr txBox="1"/>
            <p:nvPr/>
          </p:nvSpPr>
          <p:spPr>
            <a:xfrm>
              <a:off x="8069731" y="5408674"/>
              <a:ext cx="1784205" cy="7925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répondant de façon pertinente à un cahier des charges</a:t>
              </a:r>
            </a:p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prenant en compte les enjeux sociétaux (éco-conception, santé humaine,... )</a:t>
              </a:r>
            </a:p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mettant en </a:t>
              </a:r>
              <a:r>
                <a:rPr lang="fr-FR" sz="650" i="1" dirty="0" err="1">
                  <a:solidFill>
                    <a:srgbClr val="0070C0"/>
                  </a:solidFill>
                  <a:latin typeface="Calibri" panose="020F0502020204030204"/>
                </a:rPr>
                <a:t>oeuvre</a:t>
              </a: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 une démarche scientifique</a:t>
              </a:r>
            </a:p>
            <a:p>
              <a:pPr marL="69652" indent="-69652" defTabSz="742950"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70C0"/>
                  </a:solidFill>
                  <a:latin typeface="Calibri" panose="020F0502020204030204"/>
                </a:rPr>
                <a:t>En adoptant une communication appropriée</a:t>
              </a:r>
            </a:p>
          </p:txBody>
        </p:sp>
        <p:cxnSp>
          <p:nvCxnSpPr>
            <p:cNvPr id="99" name="Connecteur droit 98">
              <a:extLst>
                <a:ext uri="{FF2B5EF4-FFF2-40B4-BE49-F238E27FC236}">
                  <a16:creationId xmlns:a16="http://schemas.microsoft.com/office/drawing/2014/main" id="{33CBFA64-D0F7-4044-8039-06BB05949D3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95444"/>
              <a:ext cx="9906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ZoneTexte 100">
              <a:extLst>
                <a:ext uri="{FF2B5EF4-FFF2-40B4-BE49-F238E27FC236}">
                  <a16:creationId xmlns:a16="http://schemas.microsoft.com/office/drawing/2014/main" id="{F82EA1CB-451A-4AB9-9C5A-6AA2ECCAA847}"/>
                </a:ext>
              </a:extLst>
            </p:cNvPr>
            <p:cNvSpPr txBox="1"/>
            <p:nvPr/>
          </p:nvSpPr>
          <p:spPr>
            <a:xfrm>
              <a:off x="957054" y="6304869"/>
              <a:ext cx="1784205" cy="2723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En laboratoires ou structures d'analyses biologiques</a:t>
              </a:r>
            </a:p>
          </p:txBody>
        </p:sp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id="{B16B0EAC-45F3-4153-A725-962383FB591F}"/>
                </a:ext>
              </a:extLst>
            </p:cNvPr>
            <p:cNvSpPr txBox="1"/>
            <p:nvPr/>
          </p:nvSpPr>
          <p:spPr>
            <a:xfrm>
              <a:off x="2714222" y="6314293"/>
              <a:ext cx="1784205" cy="4524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En structure de recherche fondamentale ou appliquée ou clinique ou industrielle (structures de soins, santé, alimentaire, environnement, agronomie ...)</a:t>
              </a:r>
            </a:p>
          </p:txBody>
        </p:sp>
        <p:sp>
          <p:nvSpPr>
            <p:cNvPr id="103" name="ZoneTexte 102">
              <a:extLst>
                <a:ext uri="{FF2B5EF4-FFF2-40B4-BE49-F238E27FC236}">
                  <a16:creationId xmlns:a16="http://schemas.microsoft.com/office/drawing/2014/main" id="{2BCE6CAA-683F-4AA3-8FF8-E2B5EEB98A24}"/>
                </a:ext>
              </a:extLst>
            </p:cNvPr>
            <p:cNvSpPr txBox="1"/>
            <p:nvPr/>
          </p:nvSpPr>
          <p:spPr>
            <a:xfrm>
              <a:off x="4521338" y="6257445"/>
              <a:ext cx="1784205" cy="4524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Au laboratoire de contrôle-qualité 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ou en service qualité ou production en industries alimentaires, cosmétiques ou de biotechnologies</a:t>
              </a:r>
            </a:p>
          </p:txBody>
        </p:sp>
        <p:sp>
          <p:nvSpPr>
            <p:cNvPr id="104" name="ZoneTexte 103">
              <a:extLst>
                <a:ext uri="{FF2B5EF4-FFF2-40B4-BE49-F238E27FC236}">
                  <a16:creationId xmlns:a16="http://schemas.microsoft.com/office/drawing/2014/main" id="{FEFE7632-83AA-401B-B72E-15E3981FA9F1}"/>
                </a:ext>
              </a:extLst>
            </p:cNvPr>
            <p:cNvSpPr txBox="1"/>
            <p:nvPr/>
          </p:nvSpPr>
          <p:spPr>
            <a:xfrm>
              <a:off x="6296768" y="6290317"/>
              <a:ext cx="1784205" cy="5424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Dans la mise en œuvre des principaux équipements de production des aliments, des biomolécules ou des produits cosmétiques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En industries alimentaires, cosmétiques, pharmaceutiques ou de biotechnologies</a:t>
              </a:r>
            </a:p>
          </p:txBody>
        </p:sp>
        <p:sp>
          <p:nvSpPr>
            <p:cNvPr id="105" name="ZoneTexte 104">
              <a:extLst>
                <a:ext uri="{FF2B5EF4-FFF2-40B4-BE49-F238E27FC236}">
                  <a16:creationId xmlns:a16="http://schemas.microsoft.com/office/drawing/2014/main" id="{2D60C4D7-2D28-4EB0-AF82-6EE722BD1561}"/>
                </a:ext>
              </a:extLst>
            </p:cNvPr>
            <p:cNvSpPr txBox="1"/>
            <p:nvPr/>
          </p:nvSpPr>
          <p:spPr>
            <a:xfrm>
              <a:off x="8015945" y="6264279"/>
              <a:ext cx="1882416" cy="5424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Au laboratoire de formulation alimentaire,  cosmétique, pharmaceutique ou de biotechnologie    </a:t>
              </a:r>
            </a:p>
            <a:p>
              <a:pPr marL="69652" indent="-69652" defTabSz="742950">
                <a:lnSpc>
                  <a:spcPct val="90000"/>
                </a:lnSpc>
                <a:buFont typeface="Arial" panose="020B0604020202020204" pitchFamily="34" charset="0"/>
                <a:buChar char="•"/>
                <a:defRPr/>
              </a:pPr>
              <a:r>
                <a:rPr lang="fr-FR" sz="650" i="1" dirty="0">
                  <a:solidFill>
                    <a:srgbClr val="00B050"/>
                  </a:solidFill>
                  <a:latin typeface="Calibri" panose="020F0502020204030204"/>
                </a:rPr>
                <a:t>En industries alimentaires, cosmétiques, pharmaceutiques ou de biotechnologies 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851EE91-F211-40FE-AA18-70834238F20A}"/>
                </a:ext>
              </a:extLst>
            </p:cNvPr>
            <p:cNvSpPr/>
            <p:nvPr/>
          </p:nvSpPr>
          <p:spPr>
            <a:xfrm>
              <a:off x="0" y="562555"/>
              <a:ext cx="9898361" cy="4810596"/>
            </a:xfrm>
            <a:prstGeom prst="rect">
              <a:avLst/>
            </a:prstGeom>
            <a:noFill/>
            <a:ln w="15875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36951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ZoneTexte 103">
            <a:extLst>
              <a:ext uri="{FF2B5EF4-FFF2-40B4-BE49-F238E27FC236}">
                <a16:creationId xmlns:a16="http://schemas.microsoft.com/office/drawing/2014/main" id="{FEFE7632-83AA-401B-B72E-15E3981FA9F1}"/>
              </a:ext>
            </a:extLst>
          </p:cNvPr>
          <p:cNvSpPr txBox="1"/>
          <p:nvPr/>
        </p:nvSpPr>
        <p:spPr>
          <a:xfrm>
            <a:off x="6296768" y="6290317"/>
            <a:ext cx="1784205" cy="45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certification ou de normalisation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d’audit ou conseil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réorganisation interne </a:t>
            </a:r>
            <a:endParaRPr lang="fr-FR" sz="65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CD929E3F-6877-4E45-A6E6-DB416C1DB041}"/>
              </a:ext>
            </a:extLst>
          </p:cNvPr>
          <p:cNvSpPr txBox="1"/>
          <p:nvPr/>
        </p:nvSpPr>
        <p:spPr>
          <a:xfrm>
            <a:off x="8443740" y="32315"/>
            <a:ext cx="1462260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75" dirty="0"/>
              <a:t>Version 1 du 10/05/2021</a:t>
            </a: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F7C4091-6797-4C52-B534-70D5C58B925B}"/>
              </a:ext>
            </a:extLst>
          </p:cNvPr>
          <p:cNvCxnSpPr>
            <a:cxnSpLocks/>
          </p:cNvCxnSpPr>
          <p:nvPr/>
        </p:nvCxnSpPr>
        <p:spPr>
          <a:xfrm>
            <a:off x="0" y="1049661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B0BEC66C-8AD8-492C-8D76-FEF6C21F840D}"/>
              </a:ext>
            </a:extLst>
          </p:cNvPr>
          <p:cNvSpPr txBox="1"/>
          <p:nvPr/>
        </p:nvSpPr>
        <p:spPr>
          <a:xfrm>
            <a:off x="941416" y="1049662"/>
            <a:ext cx="1789803" cy="141776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813" b="1" dirty="0"/>
              <a:t>Participer à la réalisation d'un projet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Tenir compte des champs de connaissances transversaux au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Générer des idées au sein d'ateliers de créativité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Lier les éléments du cahier des charges avec les enjeux du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Compléter les outils de suivi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Lire un budget et respecter le cadrage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Communiquer avec les acteurs du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Évaluer l’atteinte des résultats par rapport aux objectifs fixés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1275A56-DE01-4E27-B775-E709BF1F1AFB}"/>
              </a:ext>
            </a:extLst>
          </p:cNvPr>
          <p:cNvSpPr txBox="1"/>
          <p:nvPr/>
        </p:nvSpPr>
        <p:spPr>
          <a:xfrm>
            <a:off x="2733211" y="1050309"/>
            <a:ext cx="1818512" cy="140038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700" b="1" dirty="0"/>
              <a:t>S'insérer dans le pilotage de l'organisation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fr-FR" sz="650" dirty="0"/>
              <a:t>Positionner l'organisation dans son environnement économique 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fr-FR" sz="650" dirty="0"/>
              <a:t>Identifier l'environnement juridique de l'organisation 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fr-FR" sz="650" dirty="0"/>
              <a:t>Caractériser les différentes fonctions de l'organisation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fr-FR" sz="650" dirty="0"/>
              <a:t>Identifier les indicateurs fondamentaux utiles pour le pilotage interne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fr-FR" sz="650" dirty="0"/>
              <a:t>Identifier les enjeux humains du pilotage de l'organisation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fr-FR" sz="650" dirty="0"/>
              <a:t>Produire une information pertinente pour le pilotage de l'organisation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E9008B51-42C0-4C93-807B-C714170A3CBD}"/>
              </a:ext>
            </a:extLst>
          </p:cNvPr>
          <p:cNvSpPr txBox="1"/>
          <p:nvPr/>
        </p:nvSpPr>
        <p:spPr>
          <a:xfrm>
            <a:off x="4533615" y="992798"/>
            <a:ext cx="1763284" cy="147777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813" b="1" dirty="0"/>
              <a:t>Participer à la démarche marketing</a:t>
            </a:r>
          </a:p>
          <a:p>
            <a:pPr marL="87313" indent="-87313" defTabSz="1809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50" spc="-20" dirty="0"/>
              <a:t>Identifier les acteurs du marché : producteurs/fabricants, concurrents, distributeurs, consommateurs, influenceurs, pour déterminer les objectifs de la stratégie marketing </a:t>
            </a:r>
          </a:p>
          <a:p>
            <a:pPr marL="87313" indent="-87313" defTabSz="1809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50" spc="-20" dirty="0"/>
              <a:t>Analyser l’influence de l’environnement sur le fonctionnement du marché et la situation financière de l’entreprise </a:t>
            </a:r>
          </a:p>
          <a:p>
            <a:pPr marL="87313" indent="-87313" defTabSz="1809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50" spc="-20" dirty="0"/>
              <a:t>Utiliser les outils de l’étude de marché par la recherche documentaire et la mise en œuvre de techniques d’exploration quantitatives et qualitatives </a:t>
            </a:r>
          </a:p>
          <a:p>
            <a:pPr marL="87313" indent="-87313" defTabSz="1809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50" spc="-20" dirty="0"/>
              <a:t>Identifier les composantes du mix produit - prix - distribution - communication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C588FEDD-2F74-4A6A-B80E-02F95E5CE0AA}"/>
              </a:ext>
            </a:extLst>
          </p:cNvPr>
          <p:cNvSpPr txBox="1"/>
          <p:nvPr/>
        </p:nvSpPr>
        <p:spPr>
          <a:xfrm>
            <a:off x="941416" y="2414982"/>
            <a:ext cx="1798340" cy="141776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813" b="1" dirty="0"/>
              <a:t>Collaborer à la gestion de projet</a:t>
            </a: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Intégrer les champs de connaissances transversaux au projet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Évaluer les risques de tout ou partie d’un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Chiffrer tout ou partie d'un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Animer une équipe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Rendre compte aux acteurs du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Participer à l’élaboration de la communication du projet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Expliquer les écarts entre les objectifs fixés et les résultats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03E03618-32F2-4637-8148-B5744F139107}"/>
              </a:ext>
            </a:extLst>
          </p:cNvPr>
          <p:cNvSpPr txBox="1"/>
          <p:nvPr/>
        </p:nvSpPr>
        <p:spPr>
          <a:xfrm>
            <a:off x="2733376" y="2434407"/>
            <a:ext cx="1796628" cy="130035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700" b="1" dirty="0"/>
              <a:t>Collaborer au pilotage de l'organisation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Situer l'organisation dans son environnement international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Diagnostiquer les enjeux économiques, juridiques, environnementaux de l'organisation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Restituer une situation juridique donnée et assimiler la solution judiciaire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Évaluer la situation financière de l'organisation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Déterminer les coûts et la profitabilité pour le pilotage de l'organisation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131A61F-0836-4433-93CA-5C05F6EF0EAB}"/>
              </a:ext>
            </a:extLst>
          </p:cNvPr>
          <p:cNvSpPr txBox="1"/>
          <p:nvPr/>
        </p:nvSpPr>
        <p:spPr>
          <a:xfrm>
            <a:off x="4525208" y="2392278"/>
            <a:ext cx="1727892" cy="138082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813" b="1" dirty="0"/>
              <a:t>Collaborer à la démarche marketing</a:t>
            </a:r>
          </a:p>
          <a:p>
            <a:pPr marL="69652" indent="-69652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00" spc="-20" dirty="0"/>
              <a:t>Participer à l’audit et à la formulation stratégique pour aboutir à une proposition de segmentation, ciblage et positionnement, en prenant en compte les forces et faiblesses de l’organisation avec une démarche durable en utilisant des logiciels d’analyse statistique </a:t>
            </a:r>
          </a:p>
          <a:p>
            <a:pPr marL="69652" indent="-69652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00" spc="-20" dirty="0"/>
              <a:t>Élaborer le mix produit - prix - distribution - communication  </a:t>
            </a:r>
          </a:p>
          <a:p>
            <a:pPr marL="69652" indent="-69652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00" spc="-20" dirty="0"/>
              <a:t>Concevoir les outils de communication du marketing mix, dans le respect de la législation, en utilisant les outils numériques et la communication écrite  </a:t>
            </a:r>
          </a:p>
          <a:p>
            <a:pPr marL="69652" indent="-69652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r-FR" sz="600" spc="-30" dirty="0"/>
              <a:t>Mesurer l’impact des opérations de communication </a:t>
            </a:r>
            <a:r>
              <a:rPr lang="fr-FR" sz="600" spc="-20" dirty="0"/>
              <a:t>à l’aide des indicateurs de performance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0DF756E-145E-4E57-ABB2-BFB7566BAF0E}"/>
              </a:ext>
            </a:extLst>
          </p:cNvPr>
          <p:cNvSpPr txBox="1"/>
          <p:nvPr/>
        </p:nvSpPr>
        <p:spPr>
          <a:xfrm>
            <a:off x="6257668" y="2386385"/>
            <a:ext cx="1727892" cy="1442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fr-FR" sz="813" b="1" dirty="0"/>
              <a:t>Participer et collaborer au recueil et à l'analyse des données RSE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Appréhender l’histoire des idées RSE et la place de l’éthique dans les organisations (management responsable)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Comprendre l’architecture juridique et normative RSE (droit de l’environnement, normes ISO)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Comprendre et exposer un bilan RSE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Analyser les attentes sociétales et le potentiel d’un marché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Rechercher et synthétiser l’ensemble des informations pertinentes à la mise en œuvre d’une politique RSE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Appréhender les outils de l’évaluation environnementale (bilan carbone, etc.)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490E2B7-584C-422C-90A5-D064D6DA3C7D}"/>
              </a:ext>
            </a:extLst>
          </p:cNvPr>
          <p:cNvSpPr txBox="1"/>
          <p:nvPr/>
        </p:nvSpPr>
        <p:spPr>
          <a:xfrm>
            <a:off x="7985561" y="2420971"/>
            <a:ext cx="18595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/>
              <a:t>S’Informer sur un territoire dans une perspective d’entrepreneuriat responsable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Étudier un écosystème socio-économique territorial dans la perspective d’entreprendre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Évaluer les divers modèles d’activité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Lire un plan d'affaires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Recueillir, synthétiser et exposer des informations sur les labels, les financements, les appuis et les collaborations disponibles pour la création et reprise d’activités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Identifier les divers types de management dans l’organisation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550" dirty="0"/>
              <a:t>Accompagner administrativement et commercialement l’ensemble de la création d’une entreprise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96E0936-5692-41BE-B0D1-7066300EF0D5}"/>
              </a:ext>
            </a:extLst>
          </p:cNvPr>
          <p:cNvSpPr txBox="1"/>
          <p:nvPr/>
        </p:nvSpPr>
        <p:spPr>
          <a:xfrm>
            <a:off x="2741090" y="3730458"/>
            <a:ext cx="1810942" cy="170816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700" b="1" dirty="0"/>
              <a:t>Participer activement à l'amélioration du pilotage de l’organisation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Élaborer et suivre les différents tableaux de bord nécessaires au pilotage de l'organisation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Proposer une solution juridique à une situation donnée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Arbitrer entre les solutions de financement pour une situation donnée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fr-FR" sz="650" dirty="0"/>
              <a:t>Contribuer à la démarche qualité de l'organisation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85725" indent="-85725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85725" indent="-85725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85725" indent="-85725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85725" indent="-85725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85725" indent="-85725">
              <a:buFont typeface="Arial" panose="020B0604020202020204" pitchFamily="34" charset="0"/>
              <a:buChar char="•"/>
            </a:pPr>
            <a:endParaRPr lang="fr-FR" sz="650" dirty="0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5D538223-36C2-42F9-8DBB-99F932D2F35F}"/>
              </a:ext>
            </a:extLst>
          </p:cNvPr>
          <p:cNvSpPr txBox="1"/>
          <p:nvPr/>
        </p:nvSpPr>
        <p:spPr>
          <a:xfrm>
            <a:off x="4526163" y="3729727"/>
            <a:ext cx="1727987" cy="174291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813" b="1" dirty="0"/>
              <a:t>Piloter la démarche marketing à l'international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Participer à la stratégie export de l’organisation, en anticipant les risques,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Mettre en œuvre de façon adaptée et responsable, les opérations de vente, de logistique et de transport, pour déployer à l’international les activités de l’organisation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Communiquer efficacement en deux langues étrangères pour réaliser des tâches associées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9D8BA6C9-4D81-4F49-A83C-67A210261142}"/>
              </a:ext>
            </a:extLst>
          </p:cNvPr>
          <p:cNvSpPr txBox="1"/>
          <p:nvPr/>
        </p:nvSpPr>
        <p:spPr>
          <a:xfrm>
            <a:off x="6289777" y="3730622"/>
            <a:ext cx="1727892" cy="1642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13" b="1" dirty="0"/>
              <a:t>Elaborer et coordonner une stratégie RSE d’ensemble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Réaliser un diagnostic RSE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Appliquer des normes ISO RSE et les différents aspects du droit de l’environnement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spc="-20" dirty="0"/>
              <a:t>Valoriser les pratiques RSE d’une organisation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Préconiser des changements organisationnels RSE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Mettre en œuvre une politique de certification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Participer activement à la conduite du changement dans une organisation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Comprendre et agir sur les mécanismes de la gouvernance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B7B36AB-0CEB-4BAD-AABD-B20E792E92D1}"/>
              </a:ext>
            </a:extLst>
          </p:cNvPr>
          <p:cNvSpPr txBox="1"/>
          <p:nvPr/>
        </p:nvSpPr>
        <p:spPr>
          <a:xfrm>
            <a:off x="8029085" y="3730621"/>
            <a:ext cx="1727892" cy="1342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13" b="1" dirty="0"/>
              <a:t>Assister ou réaliser les démarches </a:t>
            </a:r>
          </a:p>
          <a:p>
            <a:r>
              <a:rPr lang="fr-FR" sz="813" b="1" dirty="0"/>
              <a:t>d’entrepreneuriat responsable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Créer ou reprendre une entreprise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Valoriser son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Construire un plan d'affaires dans une optique d’entreprise durable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Conduire l’entreprise en respectant sa mission, son projet et ses valeurs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Évaluer les pratiques </a:t>
            </a:r>
            <a:r>
              <a:rPr lang="fr-FR" sz="650" dirty="0" err="1"/>
              <a:t>entreprenariales</a:t>
            </a:r>
            <a:r>
              <a:rPr lang="fr-FR" sz="650" dirty="0"/>
              <a:t>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Développer un leadership, savoir convaincre et mobiliser l’ensemble des parties prenantes 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F9D5F5E-33CB-4E46-B08F-4E862B2A874C}"/>
              </a:ext>
            </a:extLst>
          </p:cNvPr>
          <p:cNvSpPr txBox="1"/>
          <p:nvPr/>
        </p:nvSpPr>
        <p:spPr>
          <a:xfrm>
            <a:off x="0" y="1478093"/>
            <a:ext cx="793759" cy="31745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63" b="1" dirty="0">
                <a:solidFill>
                  <a:schemeClr val="bg1"/>
                </a:solidFill>
              </a:rPr>
              <a:t>B.U.T. 1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A4CDA241-4755-43D6-82FF-03E045FD4E0C}"/>
              </a:ext>
            </a:extLst>
          </p:cNvPr>
          <p:cNvSpPr txBox="1"/>
          <p:nvPr/>
        </p:nvSpPr>
        <p:spPr>
          <a:xfrm>
            <a:off x="-6990" y="2761652"/>
            <a:ext cx="793760" cy="31745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63" b="1" dirty="0">
                <a:solidFill>
                  <a:schemeClr val="bg1"/>
                </a:solidFill>
              </a:rPr>
              <a:t>B.U.T. 2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663E17B4-B77C-4FCB-9EE4-DD068F80DDE2}"/>
              </a:ext>
            </a:extLst>
          </p:cNvPr>
          <p:cNvSpPr txBox="1"/>
          <p:nvPr/>
        </p:nvSpPr>
        <p:spPr>
          <a:xfrm>
            <a:off x="0" y="4074465"/>
            <a:ext cx="793759" cy="31745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63" b="1" dirty="0">
                <a:solidFill>
                  <a:schemeClr val="bg1"/>
                </a:solidFill>
              </a:rPr>
              <a:t>B.U.T. 3</a:t>
            </a:r>
          </a:p>
        </p:txBody>
      </p: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2891BCA1-8CC3-4272-B65F-9E09BCC22E3D}"/>
              </a:ext>
            </a:extLst>
          </p:cNvPr>
          <p:cNvCxnSpPr>
            <a:cxnSpLocks/>
          </p:cNvCxnSpPr>
          <p:nvPr/>
        </p:nvCxnSpPr>
        <p:spPr>
          <a:xfrm>
            <a:off x="0" y="5377284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>
            <a:extLst>
              <a:ext uri="{FF2B5EF4-FFF2-40B4-BE49-F238E27FC236}">
                <a16:creationId xmlns:a16="http://schemas.microsoft.com/office/drawing/2014/main" id="{E108595C-89D3-41F3-B003-438DD247DF49}"/>
              </a:ext>
            </a:extLst>
          </p:cNvPr>
          <p:cNvSpPr txBox="1"/>
          <p:nvPr/>
        </p:nvSpPr>
        <p:spPr>
          <a:xfrm>
            <a:off x="-146245" y="5439458"/>
            <a:ext cx="1215519" cy="4425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38" b="1" i="1" dirty="0">
                <a:solidFill>
                  <a:srgbClr val="0070C0"/>
                </a:solidFill>
              </a:rPr>
              <a:t>Composantes essentielles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078BC7E1-1019-418A-AF1D-14690F66BD36}"/>
              </a:ext>
            </a:extLst>
          </p:cNvPr>
          <p:cNvSpPr txBox="1"/>
          <p:nvPr/>
        </p:nvSpPr>
        <p:spPr>
          <a:xfrm>
            <a:off x="942169" y="5355089"/>
            <a:ext cx="1784205" cy="99257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tenant compte des attentes et des valeurs de l’organisation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s’inscrivant dans une démarche collaborative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proposant une méthodologie cohérente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formulant des préconisations réalistes et pertinentes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choisissant les outils les plus adaptés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tenant compte des caractéristiques </a:t>
            </a:r>
            <a:r>
              <a:rPr lang="fr-FR" sz="650" i="1" dirty="0" err="1">
                <a:solidFill>
                  <a:srgbClr val="0070C0"/>
                </a:solidFill>
              </a:rPr>
              <a:t>inter-culturelles</a:t>
            </a:r>
            <a:r>
              <a:rPr lang="fr-FR" sz="650" i="1" dirty="0">
                <a:solidFill>
                  <a:srgbClr val="0070C0"/>
                </a:solidFill>
              </a:rPr>
              <a:t> d'une gestion de projet</a:t>
            </a:r>
            <a:endParaRPr lang="fr-FR" sz="650" i="1" dirty="0">
              <a:solidFill>
                <a:srgbClr val="0070C0"/>
              </a:solidFill>
              <a:latin typeface="Calibri" panose="020F0502020204030204"/>
            </a:endParaRP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id="{EFC96317-E1E8-4141-8389-43F9583E80C7}"/>
              </a:ext>
            </a:extLst>
          </p:cNvPr>
          <p:cNvSpPr txBox="1"/>
          <p:nvPr/>
        </p:nvSpPr>
        <p:spPr>
          <a:xfrm>
            <a:off x="2728016" y="5408674"/>
            <a:ext cx="1784205" cy="90255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respectant la stratégie de l'organisation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collaborant efficacement à la stratégie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respectant les spécificités des différentes fonctions de l'organisation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s'assurant que les actions menées permettent d'atteindre les objectifs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fr-FR" sz="650" i="1" dirty="0">
              <a:solidFill>
                <a:srgbClr val="0070C0"/>
              </a:solidFill>
              <a:latin typeface="Calibri" panose="020F0502020204030204"/>
            </a:endParaRP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fr-FR" sz="650" i="1" dirty="0">
              <a:solidFill>
                <a:srgbClr val="0070C0"/>
              </a:solidFill>
              <a:latin typeface="Calibri" panose="020F0502020204030204"/>
            </a:endParaRP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fr-FR" sz="650" i="1" dirty="0">
              <a:solidFill>
                <a:srgbClr val="0070C0"/>
              </a:solidFill>
              <a:latin typeface="Calibri" panose="020F0502020204030204"/>
            </a:endParaRP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id="{3532D54B-4CB5-4D6C-B1CA-94119AC44C20}"/>
              </a:ext>
            </a:extLst>
          </p:cNvPr>
          <p:cNvSpPr txBox="1"/>
          <p:nvPr/>
        </p:nvSpPr>
        <p:spPr>
          <a:xfrm>
            <a:off x="4490144" y="5408674"/>
            <a:ext cx="1784205" cy="89255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réalisant des études du marché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participant à la formulation stratégique au profit de l’organisation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pour mettre en œuvre un mix marketing conforme au positionnement stratégique de l’organisation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développant des outils de communication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 </a:t>
            </a:r>
            <a:endParaRPr lang="fr-FR" sz="650" i="1" dirty="0">
              <a:solidFill>
                <a:srgbClr val="0070C0"/>
              </a:solidFill>
              <a:latin typeface="Calibri" panose="020F0502020204030204"/>
            </a:endParaRP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AC88A6F0-E106-498B-8FB5-566012E30AF9}"/>
              </a:ext>
            </a:extLst>
          </p:cNvPr>
          <p:cNvSpPr txBox="1"/>
          <p:nvPr/>
        </p:nvSpPr>
        <p:spPr>
          <a:xfrm>
            <a:off x="6242509" y="5390198"/>
            <a:ext cx="1807270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70C0"/>
                </a:solidFill>
              </a:rPr>
              <a:t>en valorisant l’impact économique d’une pratique éthique et responsable 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70C0"/>
                </a:solidFill>
              </a:rPr>
              <a:t>en identifiant les leviers de développement d’une démarche RSE (labels, financements, appuis, etc.)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70C0"/>
                </a:solidFill>
              </a:rPr>
              <a:t>en mettant en œuvre une veille informationnelle critique/proactive (réglementations, outils, démarches,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70C0"/>
                </a:solidFill>
              </a:rPr>
              <a:t>dispositifs, débats publics sur les questions RSE, etc.)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70C0"/>
                </a:solidFill>
              </a:rPr>
              <a:t>en articulant les attentes des différentes parties prenantes </a:t>
            </a:r>
            <a:endParaRPr lang="fr-FR" sz="550" i="1" dirty="0">
              <a:solidFill>
                <a:srgbClr val="0070C0"/>
              </a:solidFill>
              <a:latin typeface="Calibri" panose="020F0502020204030204"/>
            </a:endParaRP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1415E02F-BA45-45BA-9904-B334667D99C5}"/>
              </a:ext>
            </a:extLst>
          </p:cNvPr>
          <p:cNvSpPr txBox="1"/>
          <p:nvPr/>
        </p:nvSpPr>
        <p:spPr>
          <a:xfrm>
            <a:off x="8069731" y="5408674"/>
            <a:ext cx="178420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conduisant un diagnostic économique, social et environnemental d’un territoire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intégrant les innovations managériales  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pilotant les axes stratégiques de l’entreprise responsable avec une vision long terme 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faisant preuve d’initiative et de créativité </a:t>
            </a:r>
          </a:p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proposant un plan d'action concret</a:t>
            </a:r>
            <a:endParaRPr lang="fr-FR" sz="650" i="1" dirty="0">
              <a:solidFill>
                <a:srgbClr val="0070C0"/>
              </a:solidFill>
              <a:latin typeface="Calibri" panose="020F0502020204030204"/>
            </a:endParaRP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08525D47-5A14-4EE4-AF1E-DF56FD6BFD3D}"/>
              </a:ext>
            </a:extLst>
          </p:cNvPr>
          <p:cNvSpPr txBox="1"/>
          <p:nvPr/>
        </p:nvSpPr>
        <p:spPr>
          <a:xfrm>
            <a:off x="-146245" y="6321448"/>
            <a:ext cx="1215519" cy="4425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38" b="1" i="1" spc="-20" dirty="0">
                <a:solidFill>
                  <a:srgbClr val="00B050"/>
                </a:solidFill>
              </a:rPr>
              <a:t>Situations </a:t>
            </a:r>
            <a:r>
              <a:rPr lang="fr-FR" sz="1138" b="1" i="1" spc="-40" dirty="0">
                <a:solidFill>
                  <a:srgbClr val="00B050"/>
                </a:solidFill>
              </a:rPr>
              <a:t>professionnelles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F82EA1CB-451A-4AB9-9C5A-6AA2ECCAA847}"/>
              </a:ext>
            </a:extLst>
          </p:cNvPr>
          <p:cNvSpPr txBox="1"/>
          <p:nvPr/>
        </p:nvSpPr>
        <p:spPr>
          <a:xfrm>
            <a:off x="939780" y="6281776"/>
            <a:ext cx="1784205" cy="62555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situation d'engagement dans un équipe projet en vue de fournir un livrable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situation de réalisation d’un diagnostic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situation de mise en œuvre d’un projet conforme à la stratégie de l’organisation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situation de communiquer en langues étrangères dans un contexte professionnel authentique </a:t>
            </a:r>
            <a:endParaRPr lang="fr-FR" sz="55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B16B0EAC-45F3-4153-A725-962383FB591F}"/>
              </a:ext>
            </a:extLst>
          </p:cNvPr>
          <p:cNvSpPr txBox="1"/>
          <p:nvPr/>
        </p:nvSpPr>
        <p:spPr>
          <a:xfrm>
            <a:off x="2675679" y="6315544"/>
            <a:ext cx="1843286" cy="54245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collaboration au sein d'un service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collaboration entre les services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collaboration avec les partenaires externes de l'organisation </a:t>
            </a:r>
            <a:endParaRPr lang="fr-FR" sz="65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2BCE6CAA-683F-4AA3-8FF8-E2B5EEB98A24}"/>
              </a:ext>
            </a:extLst>
          </p:cNvPr>
          <p:cNvSpPr txBox="1"/>
          <p:nvPr/>
        </p:nvSpPr>
        <p:spPr>
          <a:xfrm>
            <a:off x="4473178" y="6257445"/>
            <a:ext cx="1832365" cy="62555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réalisant une étude du marché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situation de diagnostic interne et externe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définissant une stratégie, sa mise en œuvre et en mobilisant les outils d'analyse pour optimiser des opérations marketing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répondant à une problématique de développement à l'international</a:t>
            </a:r>
            <a:endParaRPr lang="fr-FR" sz="55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2D60C4D7-2D28-4EB0-AF82-6EE722BD1561}"/>
              </a:ext>
            </a:extLst>
          </p:cNvPr>
          <p:cNvSpPr txBox="1"/>
          <p:nvPr/>
        </p:nvSpPr>
        <p:spPr>
          <a:xfrm>
            <a:off x="8058855" y="6264279"/>
            <a:ext cx="1839505" cy="45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création d’entreprise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réorientation organisationnelle 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reprise d’entreprise   </a:t>
            </a:r>
          </a:p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d’</a:t>
            </a:r>
            <a:r>
              <a:rPr lang="fr-FR" sz="650" i="1" dirty="0" err="1">
                <a:solidFill>
                  <a:srgbClr val="00B050"/>
                </a:solidFill>
              </a:rPr>
              <a:t>intrapreunariat</a:t>
            </a:r>
            <a:r>
              <a:rPr lang="fr-FR" sz="650" i="1" dirty="0">
                <a:solidFill>
                  <a:srgbClr val="00B050"/>
                </a:solidFill>
              </a:rPr>
              <a:t> </a:t>
            </a:r>
            <a:endParaRPr lang="fr-FR" sz="65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6851EE91-F211-40FE-AA18-70834238F20A}"/>
              </a:ext>
            </a:extLst>
          </p:cNvPr>
          <p:cNvSpPr/>
          <p:nvPr/>
        </p:nvSpPr>
        <p:spPr>
          <a:xfrm>
            <a:off x="0" y="562555"/>
            <a:ext cx="9898361" cy="4810596"/>
          </a:xfrm>
          <a:prstGeom prst="rect">
            <a:avLst/>
          </a:prstGeom>
          <a:noFill/>
          <a:ln w="158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5D8DD15-46ED-4367-AAF6-616F7C96C6EE}"/>
              </a:ext>
            </a:extLst>
          </p:cNvPr>
          <p:cNvSpPr txBox="1"/>
          <p:nvPr/>
        </p:nvSpPr>
        <p:spPr>
          <a:xfrm>
            <a:off x="67158" y="54717"/>
            <a:ext cx="5924122" cy="40011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B.U.T. </a:t>
            </a:r>
            <a:r>
              <a:rPr lang="fr-FR" i="1" dirty="0">
                <a:solidFill>
                  <a:srgbClr val="0683EA"/>
                </a:solidFill>
              </a:rPr>
              <a:t>GACO</a:t>
            </a:r>
            <a:r>
              <a:rPr lang="fr-FR" dirty="0"/>
              <a:t> </a:t>
            </a:r>
            <a:r>
              <a:rPr lang="fr-FR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Parcours</a:t>
            </a:r>
            <a:r>
              <a:rPr lang="fr-FR" dirty="0"/>
              <a:t> </a:t>
            </a:r>
            <a:r>
              <a:rPr lang="fr-FR" sz="1200" i="1" dirty="0">
                <a:solidFill>
                  <a:srgbClr val="0683EA"/>
                </a:solidFill>
              </a:rPr>
              <a:t>Management responsable de projets et des organisations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1CAEE88-632F-46F7-BAF0-90C575353C46}"/>
              </a:ext>
            </a:extLst>
          </p:cNvPr>
          <p:cNvSpPr txBox="1"/>
          <p:nvPr/>
        </p:nvSpPr>
        <p:spPr>
          <a:xfrm>
            <a:off x="959765" y="591602"/>
            <a:ext cx="1740821" cy="43088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chemeClr val="bg1"/>
                </a:solidFill>
              </a:rPr>
              <a:t>Gérer un projet interne ou externe à l’organisation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A4D5B7FC-B06E-4412-9EBF-69E77CDF9141}"/>
              </a:ext>
            </a:extLst>
          </p:cNvPr>
          <p:cNvSpPr txBox="1"/>
          <p:nvPr/>
        </p:nvSpPr>
        <p:spPr>
          <a:xfrm>
            <a:off x="2724363" y="585111"/>
            <a:ext cx="1765481" cy="430887"/>
          </a:xfrm>
          <a:prstGeom prst="rect">
            <a:avLst/>
          </a:prstGeom>
          <a:solidFill>
            <a:srgbClr val="FF8243"/>
          </a:solidFill>
        </p:spPr>
        <p:txBody>
          <a:bodyPr wrap="square" rtlCol="0">
            <a:spAutoFit/>
          </a:bodyPr>
          <a:lstStyle/>
          <a:p>
            <a:r>
              <a:rPr lang="fr-FR" sz="1100" b="1" spc="20" dirty="0">
                <a:solidFill>
                  <a:schemeClr val="bg1"/>
                </a:solidFill>
              </a:rPr>
              <a:t>Participer au pilotage interne de l’organisation 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E9E55CFE-3D7D-474C-9234-57362B1AFDCF}"/>
              </a:ext>
            </a:extLst>
          </p:cNvPr>
          <p:cNvSpPr txBox="1"/>
          <p:nvPr/>
        </p:nvSpPr>
        <p:spPr>
          <a:xfrm>
            <a:off x="4518744" y="583209"/>
            <a:ext cx="1741810" cy="43088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chemeClr val="bg1"/>
                </a:solidFill>
              </a:rPr>
              <a:t>Concevoir la démarche marketing 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D799C24B-4F1F-4091-97E8-44B57D469E78}"/>
              </a:ext>
            </a:extLst>
          </p:cNvPr>
          <p:cNvSpPr txBox="1"/>
          <p:nvPr/>
        </p:nvSpPr>
        <p:spPr>
          <a:xfrm>
            <a:off x="6274349" y="553131"/>
            <a:ext cx="1719623" cy="5078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r-FR" sz="900" b="1" kern="0" spc="-60" dirty="0">
                <a:solidFill>
                  <a:schemeClr val="bg1"/>
                </a:solidFill>
              </a:rPr>
              <a:t>Accompagner une organisation dans </a:t>
            </a:r>
            <a:r>
              <a:rPr lang="fr-FR" sz="900" b="1" kern="0" spc="-20" dirty="0">
                <a:solidFill>
                  <a:schemeClr val="bg1"/>
                </a:solidFill>
              </a:rPr>
              <a:t>sa démarche de responsabilité sociale et environnementale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FFF4B72A-A69A-4270-99D6-49D70F7EF201}"/>
              </a:ext>
            </a:extLst>
          </p:cNvPr>
          <p:cNvSpPr txBox="1"/>
          <p:nvPr/>
        </p:nvSpPr>
        <p:spPr>
          <a:xfrm>
            <a:off x="8029110" y="564036"/>
            <a:ext cx="1849236" cy="7787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fr-FR" sz="900" b="1" kern="0" spc="-50" dirty="0">
                <a:solidFill>
                  <a:schemeClr val="bg1"/>
                </a:solidFill>
              </a:rPr>
              <a:t>Entreprendre dans un contexte 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fr-FR" sz="900" b="1" kern="0" spc="-50" dirty="0">
                <a:solidFill>
                  <a:schemeClr val="bg1"/>
                </a:solidFill>
              </a:rPr>
              <a:t>de reprise ou de création d'organisation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endParaRPr lang="fr-FR" sz="900" b="1" kern="0" spc="-20" dirty="0">
              <a:solidFill>
                <a:schemeClr val="bg1"/>
              </a:solidFill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755D39B1-5E8E-4543-9D9A-2B1F0E7204FA}"/>
              </a:ext>
            </a:extLst>
          </p:cNvPr>
          <p:cNvSpPr txBox="1"/>
          <p:nvPr/>
        </p:nvSpPr>
        <p:spPr>
          <a:xfrm>
            <a:off x="946164" y="3747999"/>
            <a:ext cx="1798340" cy="161781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813" b="1" dirty="0"/>
              <a:t>Piloter un projet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Orienter vers des champs de connaissances transversaux au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Définir les responsabilités et mettre en adéquation les ressources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Manager les acteurs du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Gérer et ajuster un budget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Définir et élaborer les éléments de communication du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Ajuster ou recadrer des éléments du projet 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r>
              <a:rPr lang="fr-FR" sz="650" dirty="0"/>
              <a:t>Clore un projet </a:t>
            </a:r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  <a:p>
            <a:pPr marL="69652" indent="-69652">
              <a:buFont typeface="Arial" panose="020B0604020202020204" pitchFamily="34" charset="0"/>
              <a:buChar char="•"/>
            </a:pPr>
            <a:endParaRPr lang="fr-FR" sz="650" dirty="0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F61EBE55-5538-41C7-8848-3F89908AE98C}"/>
              </a:ext>
            </a:extLst>
          </p:cNvPr>
          <p:cNvSpPr txBox="1"/>
          <p:nvPr/>
        </p:nvSpPr>
        <p:spPr>
          <a:xfrm>
            <a:off x="8031925" y="1045375"/>
            <a:ext cx="1849236" cy="136960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975" dirty="0"/>
              <a:t> </a:t>
            </a:r>
          </a:p>
          <a:p>
            <a:endParaRPr lang="fr-FR" sz="975" dirty="0"/>
          </a:p>
          <a:p>
            <a:pPr>
              <a:spcBef>
                <a:spcPts val="600"/>
              </a:spcBef>
            </a:pPr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BB993D31-7700-4DDC-8EF5-0D58BB8D3AE3}"/>
              </a:ext>
            </a:extLst>
          </p:cNvPr>
          <p:cNvSpPr txBox="1"/>
          <p:nvPr/>
        </p:nvSpPr>
        <p:spPr>
          <a:xfrm>
            <a:off x="6285086" y="1040666"/>
            <a:ext cx="1725455" cy="136960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975" dirty="0"/>
              <a:t> </a:t>
            </a:r>
          </a:p>
          <a:p>
            <a:endParaRPr lang="fr-FR" sz="975" dirty="0"/>
          </a:p>
          <a:p>
            <a:pPr>
              <a:spcBef>
                <a:spcPts val="600"/>
              </a:spcBef>
            </a:pPr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ACB0A0BA-87F7-4A12-9E7C-1BF83F25873A}"/>
              </a:ext>
            </a:extLst>
          </p:cNvPr>
          <p:cNvCxnSpPr>
            <a:cxnSpLocks/>
          </p:cNvCxnSpPr>
          <p:nvPr/>
        </p:nvCxnSpPr>
        <p:spPr>
          <a:xfrm>
            <a:off x="0" y="2414981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337D0B04-3C28-427C-B308-3A09726C8566}"/>
              </a:ext>
            </a:extLst>
          </p:cNvPr>
          <p:cNvCxnSpPr>
            <a:cxnSpLocks/>
          </p:cNvCxnSpPr>
          <p:nvPr/>
        </p:nvCxnSpPr>
        <p:spPr>
          <a:xfrm>
            <a:off x="0" y="3730622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33CBFA64-D0F7-4044-8039-06BB05949D35}"/>
              </a:ext>
            </a:extLst>
          </p:cNvPr>
          <p:cNvCxnSpPr>
            <a:cxnSpLocks/>
          </p:cNvCxnSpPr>
          <p:nvPr/>
        </p:nvCxnSpPr>
        <p:spPr>
          <a:xfrm>
            <a:off x="0" y="6295444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76A0E06-851F-45B4-B13C-0A66F90C2E7E}"/>
              </a:ext>
            </a:extLst>
          </p:cNvPr>
          <p:cNvCxnSpPr>
            <a:cxnSpLocks/>
          </p:cNvCxnSpPr>
          <p:nvPr/>
        </p:nvCxnSpPr>
        <p:spPr>
          <a:xfrm flipV="1">
            <a:off x="944166" y="562555"/>
            <a:ext cx="0" cy="6295446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4110D325-0C27-4749-9492-10A800C721F3}"/>
              </a:ext>
            </a:extLst>
          </p:cNvPr>
          <p:cNvCxnSpPr>
            <a:cxnSpLocks/>
          </p:cNvCxnSpPr>
          <p:nvPr/>
        </p:nvCxnSpPr>
        <p:spPr>
          <a:xfrm flipV="1">
            <a:off x="2708672" y="562556"/>
            <a:ext cx="0" cy="6295444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3384C7B-64EC-49CA-B65A-159AD2532332}"/>
              </a:ext>
            </a:extLst>
          </p:cNvPr>
          <p:cNvCxnSpPr>
            <a:cxnSpLocks/>
          </p:cNvCxnSpPr>
          <p:nvPr/>
        </p:nvCxnSpPr>
        <p:spPr>
          <a:xfrm flipV="1">
            <a:off x="4504134" y="583210"/>
            <a:ext cx="0" cy="627479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CB8AE8AC-B1EC-48CC-BA63-4B52B323B5EE}"/>
              </a:ext>
            </a:extLst>
          </p:cNvPr>
          <p:cNvCxnSpPr>
            <a:cxnSpLocks/>
          </p:cNvCxnSpPr>
          <p:nvPr/>
        </p:nvCxnSpPr>
        <p:spPr>
          <a:xfrm flipV="1">
            <a:off x="6268641" y="562556"/>
            <a:ext cx="0" cy="6295444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249DF6F8-5F64-4A0C-AC11-8F949F2532A7}"/>
              </a:ext>
            </a:extLst>
          </p:cNvPr>
          <p:cNvCxnSpPr>
            <a:cxnSpLocks/>
          </p:cNvCxnSpPr>
          <p:nvPr/>
        </p:nvCxnSpPr>
        <p:spPr>
          <a:xfrm flipV="1">
            <a:off x="8017669" y="562555"/>
            <a:ext cx="0" cy="6295447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345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ZoneTexte 99">
            <a:extLst>
              <a:ext uri="{FF2B5EF4-FFF2-40B4-BE49-F238E27FC236}">
                <a16:creationId xmlns:a16="http://schemas.microsoft.com/office/drawing/2014/main" id="{08525D47-5A14-4EE4-AF1E-DF56FD6BFD3D}"/>
              </a:ext>
            </a:extLst>
          </p:cNvPr>
          <p:cNvSpPr txBox="1"/>
          <p:nvPr/>
        </p:nvSpPr>
        <p:spPr>
          <a:xfrm>
            <a:off x="-146245" y="6321448"/>
            <a:ext cx="1215519" cy="4425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38" b="1" i="1" spc="-20" dirty="0">
                <a:solidFill>
                  <a:srgbClr val="00B050"/>
                </a:solidFill>
              </a:rPr>
              <a:t>Situations </a:t>
            </a:r>
            <a:r>
              <a:rPr lang="fr-FR" sz="1138" b="1" i="1" spc="-40" dirty="0">
                <a:solidFill>
                  <a:srgbClr val="00B050"/>
                </a:solidFill>
              </a:rPr>
              <a:t>professionnelles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CD929E3F-6877-4E45-A6E6-DB416C1DB041}"/>
              </a:ext>
            </a:extLst>
          </p:cNvPr>
          <p:cNvSpPr txBox="1"/>
          <p:nvPr/>
        </p:nvSpPr>
        <p:spPr>
          <a:xfrm>
            <a:off x="8443740" y="32315"/>
            <a:ext cx="1462260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75" dirty="0"/>
              <a:t>Version 1 du 10/05/2021</a:t>
            </a:r>
          </a:p>
        </p:txBody>
      </p: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D4A1DADB-6DE2-405A-B48C-4E9814560B36}"/>
              </a:ext>
            </a:extLst>
          </p:cNvPr>
          <p:cNvGrpSpPr/>
          <p:nvPr/>
        </p:nvGrpSpPr>
        <p:grpSpPr>
          <a:xfrm>
            <a:off x="0" y="562555"/>
            <a:ext cx="9906000" cy="6295446"/>
            <a:chOff x="0" y="1002955"/>
            <a:chExt cx="12192000" cy="7748242"/>
          </a:xfrm>
        </p:grpSpPr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ACB0A0BA-87F7-4A12-9E7C-1BF83F25873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282865"/>
              <a:ext cx="12192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337D0B04-3C28-427C-B308-3A09726C856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902115"/>
              <a:ext cx="12192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576A0E06-851F-45B4-B13C-0A66F90C2E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62050" y="1002955"/>
              <a:ext cx="0" cy="7748242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4110D325-0C27-4749-9492-10A800C721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3750" y="1002956"/>
              <a:ext cx="0" cy="7748240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93384C7B-64EC-49CA-B65A-159AD25323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3550" y="1002955"/>
              <a:ext cx="0" cy="7748242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CB8AE8AC-B1EC-48CC-BA63-4B52B323B5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15250" y="1002956"/>
              <a:ext cx="0" cy="7748240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249DF6F8-5F64-4A0C-AC11-8F949F2532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67900" y="1002955"/>
              <a:ext cx="0" cy="7748242"/>
            </a:xfrm>
            <a:prstGeom prst="line">
              <a:avLst/>
            </a:prstGeom>
            <a:ln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0F7C4091-6797-4C52-B534-70D5C58B92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602471"/>
              <a:ext cx="12192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e 44">
              <a:extLst>
                <a:ext uri="{FF2B5EF4-FFF2-40B4-BE49-F238E27FC236}">
                  <a16:creationId xmlns:a16="http://schemas.microsoft.com/office/drawing/2014/main" id="{751E04E9-539F-4F51-A320-9F1ABAB159C7}"/>
                </a:ext>
              </a:extLst>
            </p:cNvPr>
            <p:cNvGrpSpPr/>
            <p:nvPr/>
          </p:nvGrpSpPr>
          <p:grpSpPr>
            <a:xfrm>
              <a:off x="1130912" y="1602471"/>
              <a:ext cx="10877674" cy="3659506"/>
              <a:chOff x="1130912" y="1602471"/>
              <a:chExt cx="10877674" cy="3659506"/>
            </a:xfrm>
          </p:grpSpPr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B0BEC66C-8AD8-492C-8D76-FEF6C21F840D}"/>
                  </a:ext>
                </a:extLst>
              </p:cNvPr>
              <p:cNvSpPr txBox="1"/>
              <p:nvPr/>
            </p:nvSpPr>
            <p:spPr>
              <a:xfrm>
                <a:off x="1130912" y="1602471"/>
                <a:ext cx="2273100" cy="729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spc="-20" dirty="0"/>
                  <a:t>Niveau Attendu Compétence 1 Année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 critique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 critique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 critique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…</a:t>
                </a:r>
              </a:p>
            </p:txBody>
          </p:sp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41275A56-DE01-4E27-B775-E709BF1F1AFB}"/>
                  </a:ext>
                </a:extLst>
              </p:cNvPr>
              <p:cNvSpPr txBox="1"/>
              <p:nvPr/>
            </p:nvSpPr>
            <p:spPr>
              <a:xfrm>
                <a:off x="3358303" y="1602471"/>
                <a:ext cx="2202834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E9008B51-42C0-4C93-807B-C714170A3CBD}"/>
                  </a:ext>
                </a:extLst>
              </p:cNvPr>
              <p:cNvSpPr txBox="1"/>
              <p:nvPr/>
            </p:nvSpPr>
            <p:spPr>
              <a:xfrm>
                <a:off x="5585134" y="1602471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EE01CB34-A632-40FE-8316-7FA1736FB52B}"/>
                  </a:ext>
                </a:extLst>
              </p:cNvPr>
              <p:cNvSpPr txBox="1"/>
              <p:nvPr/>
            </p:nvSpPr>
            <p:spPr>
              <a:xfrm>
                <a:off x="7741264" y="1602471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C588FEDD-2F74-4A6A-B80E-02F95E5CE0AA}"/>
                  </a:ext>
                </a:extLst>
              </p:cNvPr>
              <p:cNvSpPr txBox="1"/>
              <p:nvPr/>
            </p:nvSpPr>
            <p:spPr>
              <a:xfrm>
                <a:off x="1130912" y="3282865"/>
                <a:ext cx="2213342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36" name="ZoneTexte 35">
                <a:extLst>
                  <a:ext uri="{FF2B5EF4-FFF2-40B4-BE49-F238E27FC236}">
                    <a16:creationId xmlns:a16="http://schemas.microsoft.com/office/drawing/2014/main" id="{03E03618-32F2-4637-8148-B5744F139107}"/>
                  </a:ext>
                </a:extLst>
              </p:cNvPr>
              <p:cNvSpPr txBox="1"/>
              <p:nvPr/>
            </p:nvSpPr>
            <p:spPr>
              <a:xfrm>
                <a:off x="3358303" y="328286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37" name="ZoneTexte 36">
                <a:extLst>
                  <a:ext uri="{FF2B5EF4-FFF2-40B4-BE49-F238E27FC236}">
                    <a16:creationId xmlns:a16="http://schemas.microsoft.com/office/drawing/2014/main" id="{3131A61F-0836-4433-93CA-5C05F6EF0EAB}"/>
                  </a:ext>
                </a:extLst>
              </p:cNvPr>
              <p:cNvSpPr txBox="1"/>
              <p:nvPr/>
            </p:nvSpPr>
            <p:spPr>
              <a:xfrm>
                <a:off x="5585134" y="328286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F0DF756E-145E-4E57-ABB2-BFB7566BAF0E}"/>
                  </a:ext>
                </a:extLst>
              </p:cNvPr>
              <p:cNvSpPr txBox="1"/>
              <p:nvPr/>
            </p:nvSpPr>
            <p:spPr>
              <a:xfrm>
                <a:off x="7741264" y="328286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4490E2B7-584C-422C-90A5-D064D6DA3C7D}"/>
                  </a:ext>
                </a:extLst>
              </p:cNvPr>
              <p:cNvSpPr txBox="1"/>
              <p:nvPr/>
            </p:nvSpPr>
            <p:spPr>
              <a:xfrm>
                <a:off x="9881950" y="328286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1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41" name="ZoneTexte 40">
                <a:extLst>
                  <a:ext uri="{FF2B5EF4-FFF2-40B4-BE49-F238E27FC236}">
                    <a16:creationId xmlns:a16="http://schemas.microsoft.com/office/drawing/2014/main" id="{E96E0936-5692-41BE-B0D1-7066300EF0D5}"/>
                  </a:ext>
                </a:extLst>
              </p:cNvPr>
              <p:cNvSpPr txBox="1"/>
              <p:nvPr/>
            </p:nvSpPr>
            <p:spPr>
              <a:xfrm>
                <a:off x="3358303" y="490211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id="{5D538223-36C2-42F9-8DBB-99F932D2F35F}"/>
                  </a:ext>
                </a:extLst>
              </p:cNvPr>
              <p:cNvSpPr txBox="1"/>
              <p:nvPr/>
            </p:nvSpPr>
            <p:spPr>
              <a:xfrm>
                <a:off x="5585134" y="490211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9D8BA6C9-4D81-4F49-A83C-67A210261142}"/>
                  </a:ext>
                </a:extLst>
              </p:cNvPr>
              <p:cNvSpPr txBox="1"/>
              <p:nvPr/>
            </p:nvSpPr>
            <p:spPr>
              <a:xfrm>
                <a:off x="7741264" y="490211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3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FB7B36AB-0CEB-4BAD-AABD-B20E792E92D1}"/>
                  </a:ext>
                </a:extLst>
              </p:cNvPr>
              <p:cNvSpPr txBox="1"/>
              <p:nvPr/>
            </p:nvSpPr>
            <p:spPr>
              <a:xfrm>
                <a:off x="9881950" y="4902115"/>
                <a:ext cx="2126636" cy="3598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650" b="1" dirty="0"/>
                  <a:t>Niveau 2</a:t>
                </a:r>
              </a:p>
              <a:p>
                <a:pPr marL="69652" indent="-69652">
                  <a:buFont typeface="Arial" panose="020B0604020202020204" pitchFamily="34" charset="0"/>
                  <a:buChar char="•"/>
                </a:pPr>
                <a:r>
                  <a:rPr lang="fr-FR" sz="650" dirty="0"/>
                  <a:t>Apprentissages critiques</a:t>
                </a:r>
              </a:p>
            </p:txBody>
          </p:sp>
        </p:grp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0F9D5F5E-33CB-4E46-B08F-4E862B2A874C}"/>
                </a:ext>
              </a:extLst>
            </p:cNvPr>
            <p:cNvSpPr txBox="1"/>
            <p:nvPr/>
          </p:nvSpPr>
          <p:spPr>
            <a:xfrm>
              <a:off x="0" y="2129772"/>
              <a:ext cx="1136036" cy="390719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63" b="1" dirty="0">
                  <a:solidFill>
                    <a:schemeClr val="bg1"/>
                  </a:solidFill>
                </a:rPr>
                <a:t>B.U.T. 1</a:t>
              </a:r>
            </a:p>
          </p:txBody>
        </p:sp>
      </p:grpSp>
      <p:sp>
        <p:nvSpPr>
          <p:cNvPr id="52" name="ZoneTexte 51">
            <a:extLst>
              <a:ext uri="{FF2B5EF4-FFF2-40B4-BE49-F238E27FC236}">
                <a16:creationId xmlns:a16="http://schemas.microsoft.com/office/drawing/2014/main" id="{A4CDA241-4755-43D6-82FF-03E045FD4E0C}"/>
              </a:ext>
            </a:extLst>
          </p:cNvPr>
          <p:cNvSpPr txBox="1"/>
          <p:nvPr/>
        </p:nvSpPr>
        <p:spPr>
          <a:xfrm>
            <a:off x="-6991" y="2761652"/>
            <a:ext cx="923029" cy="31745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63" b="1" dirty="0">
                <a:solidFill>
                  <a:schemeClr val="bg1"/>
                </a:solidFill>
              </a:rPr>
              <a:t>B.U.T. 2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663E17B4-B77C-4FCB-9EE4-DD068F80DDE2}"/>
              </a:ext>
            </a:extLst>
          </p:cNvPr>
          <p:cNvSpPr txBox="1"/>
          <p:nvPr/>
        </p:nvSpPr>
        <p:spPr>
          <a:xfrm>
            <a:off x="0" y="4074465"/>
            <a:ext cx="923029" cy="31745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63" b="1" dirty="0">
                <a:solidFill>
                  <a:schemeClr val="bg1"/>
                </a:solidFill>
              </a:rPr>
              <a:t>B.U.T. 3</a:t>
            </a:r>
          </a:p>
        </p:txBody>
      </p: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2891BCA1-8CC3-4272-B65F-9E09BCC22E3D}"/>
              </a:ext>
            </a:extLst>
          </p:cNvPr>
          <p:cNvCxnSpPr>
            <a:cxnSpLocks/>
          </p:cNvCxnSpPr>
          <p:nvPr/>
        </p:nvCxnSpPr>
        <p:spPr>
          <a:xfrm>
            <a:off x="0" y="5377284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>
            <a:extLst>
              <a:ext uri="{FF2B5EF4-FFF2-40B4-BE49-F238E27FC236}">
                <a16:creationId xmlns:a16="http://schemas.microsoft.com/office/drawing/2014/main" id="{E108595C-89D3-41F3-B003-438DD247DF49}"/>
              </a:ext>
            </a:extLst>
          </p:cNvPr>
          <p:cNvSpPr txBox="1"/>
          <p:nvPr/>
        </p:nvSpPr>
        <p:spPr>
          <a:xfrm>
            <a:off x="-146245" y="5439458"/>
            <a:ext cx="1215519" cy="4425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38" b="1" i="1" dirty="0">
                <a:solidFill>
                  <a:srgbClr val="0070C0"/>
                </a:solidFill>
              </a:rPr>
              <a:t>Composantes essentielles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078BC7E1-1019-418A-AF1D-14690F66BD36}"/>
              </a:ext>
            </a:extLst>
          </p:cNvPr>
          <p:cNvSpPr txBox="1"/>
          <p:nvPr/>
        </p:nvSpPr>
        <p:spPr>
          <a:xfrm>
            <a:off x="919619" y="5355089"/>
            <a:ext cx="1784205" cy="182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tenant compte de…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id="{EFC96317-E1E8-4141-8389-43F9583E80C7}"/>
              </a:ext>
            </a:extLst>
          </p:cNvPr>
          <p:cNvSpPr txBox="1"/>
          <p:nvPr/>
        </p:nvSpPr>
        <p:spPr>
          <a:xfrm>
            <a:off x="2714224" y="5408674"/>
            <a:ext cx="1784205" cy="182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respectant …</a:t>
            </a: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id="{3532D54B-4CB5-4D6C-B1CA-94119AC44C20}"/>
              </a:ext>
            </a:extLst>
          </p:cNvPr>
          <p:cNvSpPr txBox="1"/>
          <p:nvPr/>
        </p:nvSpPr>
        <p:spPr>
          <a:xfrm>
            <a:off x="4490144" y="5408674"/>
            <a:ext cx="1784205" cy="1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réalisant …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AC88A6F0-E106-498B-8FB5-566012E30AF9}"/>
              </a:ext>
            </a:extLst>
          </p:cNvPr>
          <p:cNvSpPr txBox="1"/>
          <p:nvPr/>
        </p:nvSpPr>
        <p:spPr>
          <a:xfrm>
            <a:off x="6242509" y="5390198"/>
            <a:ext cx="1807270" cy="176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70C0"/>
                </a:solidFill>
              </a:rPr>
              <a:t>en valorisant …</a:t>
            </a: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1415E02F-BA45-45BA-9904-B334667D99C5}"/>
              </a:ext>
            </a:extLst>
          </p:cNvPr>
          <p:cNvSpPr txBox="1"/>
          <p:nvPr/>
        </p:nvSpPr>
        <p:spPr>
          <a:xfrm>
            <a:off x="8069731" y="5408674"/>
            <a:ext cx="1784205" cy="1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70C0"/>
                </a:solidFill>
              </a:rPr>
              <a:t>en conduisant …, </a:t>
            </a:r>
            <a:endParaRPr lang="fr-FR" sz="650" i="1" dirty="0">
              <a:solidFill>
                <a:srgbClr val="0070C0"/>
              </a:solidFill>
              <a:latin typeface="Calibri" panose="020F0502020204030204"/>
            </a:endParaRPr>
          </a:p>
        </p:txBody>
      </p: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33CBFA64-D0F7-4044-8039-06BB05949D35}"/>
              </a:ext>
            </a:extLst>
          </p:cNvPr>
          <p:cNvCxnSpPr>
            <a:cxnSpLocks/>
          </p:cNvCxnSpPr>
          <p:nvPr/>
        </p:nvCxnSpPr>
        <p:spPr>
          <a:xfrm>
            <a:off x="0" y="6295444"/>
            <a:ext cx="990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ZoneTexte 100">
            <a:extLst>
              <a:ext uri="{FF2B5EF4-FFF2-40B4-BE49-F238E27FC236}">
                <a16:creationId xmlns:a16="http://schemas.microsoft.com/office/drawing/2014/main" id="{F82EA1CB-451A-4AB9-9C5A-6AA2ECCAA847}"/>
              </a:ext>
            </a:extLst>
          </p:cNvPr>
          <p:cNvSpPr txBox="1"/>
          <p:nvPr/>
        </p:nvSpPr>
        <p:spPr>
          <a:xfrm>
            <a:off x="957054" y="6304869"/>
            <a:ext cx="1784205" cy="168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550" i="1" dirty="0">
                <a:solidFill>
                  <a:srgbClr val="00B050"/>
                </a:solidFill>
              </a:rPr>
              <a:t>en situation de…</a:t>
            </a:r>
            <a:endParaRPr lang="fr-FR" sz="55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id="{B16B0EAC-45F3-4153-A725-962383FB591F}"/>
              </a:ext>
            </a:extLst>
          </p:cNvPr>
          <p:cNvSpPr txBox="1"/>
          <p:nvPr/>
        </p:nvSpPr>
        <p:spPr>
          <a:xfrm>
            <a:off x="2714222" y="6314293"/>
            <a:ext cx="1784205" cy="182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…</a:t>
            </a:r>
            <a:endParaRPr lang="fr-FR" sz="650" i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2BCE6CAA-683F-4AA3-8FF8-E2B5EEB98A24}"/>
              </a:ext>
            </a:extLst>
          </p:cNvPr>
          <p:cNvSpPr txBox="1"/>
          <p:nvPr/>
        </p:nvSpPr>
        <p:spPr>
          <a:xfrm>
            <a:off x="4469151" y="6307378"/>
            <a:ext cx="1832365" cy="18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60" i="1" dirty="0">
                <a:solidFill>
                  <a:srgbClr val="00B050"/>
                </a:solidFill>
              </a:rPr>
              <a:t>en réalisant …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FEFE7632-83AA-401B-B72E-15E3981FA9F1}"/>
              </a:ext>
            </a:extLst>
          </p:cNvPr>
          <p:cNvSpPr txBox="1"/>
          <p:nvPr/>
        </p:nvSpPr>
        <p:spPr>
          <a:xfrm>
            <a:off x="6296768" y="6290317"/>
            <a:ext cx="1784205" cy="182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…</a:t>
            </a: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2D60C4D7-2D28-4EB0-AF82-6EE722BD1561}"/>
              </a:ext>
            </a:extLst>
          </p:cNvPr>
          <p:cNvSpPr txBox="1"/>
          <p:nvPr/>
        </p:nvSpPr>
        <p:spPr>
          <a:xfrm>
            <a:off x="8015945" y="6264279"/>
            <a:ext cx="1882416" cy="182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652" indent="-69652" defTabSz="7429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fr-FR" sz="650" i="1" dirty="0">
                <a:solidFill>
                  <a:srgbClr val="00B050"/>
                </a:solidFill>
              </a:rPr>
              <a:t>en situation de …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6851EE91-F211-40FE-AA18-70834238F20A}"/>
              </a:ext>
            </a:extLst>
          </p:cNvPr>
          <p:cNvSpPr/>
          <p:nvPr/>
        </p:nvSpPr>
        <p:spPr>
          <a:xfrm>
            <a:off x="0" y="562555"/>
            <a:ext cx="9898361" cy="4810596"/>
          </a:xfrm>
          <a:prstGeom prst="rect">
            <a:avLst/>
          </a:prstGeom>
          <a:noFill/>
          <a:ln w="158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5D8DD15-46ED-4367-AAF6-616F7C96C6EE}"/>
              </a:ext>
            </a:extLst>
          </p:cNvPr>
          <p:cNvSpPr txBox="1"/>
          <p:nvPr/>
        </p:nvSpPr>
        <p:spPr>
          <a:xfrm>
            <a:off x="67158" y="54717"/>
            <a:ext cx="3043269" cy="400110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B.U.T. </a:t>
            </a:r>
            <a:r>
              <a:rPr lang="fr-FR" i="1" dirty="0">
                <a:solidFill>
                  <a:srgbClr val="0683EA"/>
                </a:solidFill>
              </a:rPr>
              <a:t>Trame</a:t>
            </a:r>
            <a:r>
              <a:rPr lang="fr-FR" dirty="0"/>
              <a:t> </a:t>
            </a:r>
            <a:r>
              <a:rPr lang="fr-FR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Parcours</a:t>
            </a:r>
            <a:r>
              <a:rPr lang="fr-FR" dirty="0"/>
              <a:t> </a:t>
            </a:r>
            <a:r>
              <a:rPr lang="fr-FR" sz="1200" i="1" dirty="0">
                <a:solidFill>
                  <a:srgbClr val="0683EA"/>
                </a:solidFill>
              </a:rPr>
              <a:t>Spécifique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1CAEE88-632F-46F7-BAF0-90C575353C46}"/>
              </a:ext>
            </a:extLst>
          </p:cNvPr>
          <p:cNvSpPr txBox="1"/>
          <p:nvPr/>
        </p:nvSpPr>
        <p:spPr>
          <a:xfrm>
            <a:off x="950276" y="588765"/>
            <a:ext cx="1740821" cy="2616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chemeClr val="bg1"/>
                </a:solidFill>
              </a:rPr>
              <a:t>Compétence 1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A4D5B7FC-B06E-4412-9EBF-69E77CDF9141}"/>
              </a:ext>
            </a:extLst>
          </p:cNvPr>
          <p:cNvSpPr txBox="1"/>
          <p:nvPr/>
        </p:nvSpPr>
        <p:spPr>
          <a:xfrm>
            <a:off x="2724363" y="585111"/>
            <a:ext cx="1765481" cy="261610"/>
          </a:xfrm>
          <a:prstGeom prst="rect">
            <a:avLst/>
          </a:prstGeom>
          <a:solidFill>
            <a:srgbClr val="FF8243"/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chemeClr val="bg1"/>
                </a:solidFill>
              </a:rPr>
              <a:t>Compétence 2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E9E55CFE-3D7D-474C-9234-57362B1AFDCF}"/>
              </a:ext>
            </a:extLst>
          </p:cNvPr>
          <p:cNvSpPr txBox="1"/>
          <p:nvPr/>
        </p:nvSpPr>
        <p:spPr>
          <a:xfrm>
            <a:off x="4518125" y="595368"/>
            <a:ext cx="1740821" cy="2616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chemeClr val="bg1"/>
                </a:solidFill>
              </a:rPr>
              <a:t>Compétence 3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D799C24B-4F1F-4091-97E8-44B57D469E78}"/>
              </a:ext>
            </a:extLst>
          </p:cNvPr>
          <p:cNvSpPr txBox="1"/>
          <p:nvPr/>
        </p:nvSpPr>
        <p:spPr>
          <a:xfrm>
            <a:off x="6289777" y="606635"/>
            <a:ext cx="1740821" cy="2308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chemeClr val="bg1"/>
                </a:solidFill>
              </a:rPr>
              <a:t>Compétence 4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FFF4B72A-A69A-4270-99D6-49D70F7EF201}"/>
              </a:ext>
            </a:extLst>
          </p:cNvPr>
          <p:cNvSpPr txBox="1"/>
          <p:nvPr/>
        </p:nvSpPr>
        <p:spPr>
          <a:xfrm>
            <a:off x="8080973" y="606635"/>
            <a:ext cx="1740821" cy="2308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chemeClr val="bg1"/>
                </a:solidFill>
              </a:rPr>
              <a:t>Compétence 5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92357DD5-B349-4FBA-8455-121846B7D64C}"/>
              </a:ext>
            </a:extLst>
          </p:cNvPr>
          <p:cNvSpPr txBox="1"/>
          <p:nvPr/>
        </p:nvSpPr>
        <p:spPr>
          <a:xfrm>
            <a:off x="942677" y="3727148"/>
            <a:ext cx="1756021" cy="162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pPr>
              <a:spcBef>
                <a:spcPts val="600"/>
              </a:spcBef>
            </a:pPr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58A11958-CD4F-4005-9362-D4C0158658D0}"/>
              </a:ext>
            </a:extLst>
          </p:cNvPr>
          <p:cNvSpPr txBox="1"/>
          <p:nvPr/>
        </p:nvSpPr>
        <p:spPr>
          <a:xfrm>
            <a:off x="8042092" y="1062576"/>
            <a:ext cx="1836000" cy="133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pPr>
              <a:spcBef>
                <a:spcPts val="600"/>
              </a:spcBef>
            </a:pPr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  <a:p>
            <a:endParaRPr lang="fr-FR" sz="975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2C28E9E-4010-47A1-AC28-078EAE564837}"/>
              </a:ext>
            </a:extLst>
          </p:cNvPr>
          <p:cNvSpPr txBox="1"/>
          <p:nvPr/>
        </p:nvSpPr>
        <p:spPr>
          <a:xfrm>
            <a:off x="3667563" y="75299"/>
            <a:ext cx="4219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</a:rPr>
              <a:t>Trame pour compléter un autre référentiel </a:t>
            </a:r>
          </a:p>
        </p:txBody>
      </p:sp>
    </p:spTree>
    <p:extLst>
      <p:ext uri="{BB962C8B-B14F-4D97-AF65-F5344CB8AC3E}">
        <p14:creationId xmlns:p14="http://schemas.microsoft.com/office/powerpoint/2010/main" val="27628016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2380</Words>
  <Application>Microsoft Office PowerPoint</Application>
  <PresentationFormat>Format A4 (210 x 297 mm)</PresentationFormat>
  <Paragraphs>411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Magali Marzo</dc:creator>
  <cp:lastModifiedBy>Magali Marzo</cp:lastModifiedBy>
  <cp:revision>11</cp:revision>
  <dcterms:created xsi:type="dcterms:W3CDTF">2021-06-26T22:33:34Z</dcterms:created>
  <dcterms:modified xsi:type="dcterms:W3CDTF">2021-06-27T00:47:57Z</dcterms:modified>
</cp:coreProperties>
</file>