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77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71C668-4BD5-4641-817E-1C15CBBCCA6A}" type="datetimeFigureOut">
              <a:rPr lang="fr-FR"/>
              <a:t>08/07/2021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121D4E-5F7E-45A9-8EF7-034B26CD29C2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doc.univ-nantes.fr/mod/hvp/view.php?id=673759&amp;forceview=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Présentation</a:t>
            </a:r>
            <a:endParaRPr/>
          </a:p>
          <a:p>
            <a:pPr>
              <a:defRPr/>
            </a:pPr>
            <a:r>
              <a:rPr lang="fr-FR"/>
              <a:t>REX InnovTP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Louise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trike="noStrike">
                <a:solidFill>
                  <a:srgbClr val="00B050"/>
                </a:solidFill>
              </a:rPr>
              <a:t>Louise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trike="noStrike">
              <a:solidFill>
                <a:srgbClr val="00B05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trike="noStrike">
                <a:solidFill>
                  <a:srgbClr val="00B050"/>
                </a:solidFill>
              </a:rPr>
              <a:t>Ce projet a été développé sur la plateforme Moodle de l’Université de Nantes (Madoc). 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trike="noStrike">
                <a:solidFill>
                  <a:srgbClr val="00B050"/>
                </a:solidFill>
              </a:rPr>
              <a:t>Menu Topic (3 thématiques)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trike="noStrike">
                <a:solidFill>
                  <a:srgbClr val="00B050"/>
                </a:solidFill>
              </a:rPr>
              <a:t>Ressources qui se débloquent au fur et à mesure, lorsque l’étudiant visionne certaines étapes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fr-FR"/>
            </a:b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Laurence 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Les vidéos étaient initialement prévues pour être utilisées en préparation des TP.</a:t>
            </a:r>
            <a:endParaRPr dirty="0"/>
          </a:p>
          <a:p>
            <a:pPr>
              <a:defRPr/>
            </a:pPr>
            <a:r>
              <a:rPr lang="fr-FR" dirty="0"/>
              <a:t>Les étudiants regardaient les vidéos et répondaient à des quiz afin de s’entrainer.</a:t>
            </a:r>
            <a:endParaRPr dirty="0"/>
          </a:p>
          <a:p>
            <a:pPr>
              <a:defRPr/>
            </a:pPr>
            <a:r>
              <a:rPr lang="fr-FR" dirty="0"/>
              <a:t>Ensuite, le TP était réalisé en présentiel.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Suite au </a:t>
            </a:r>
            <a:r>
              <a:rPr lang="fr-FR" dirty="0" err="1"/>
              <a:t>covid</a:t>
            </a:r>
            <a:r>
              <a:rPr lang="fr-FR" dirty="0"/>
              <a:t>, les TP ont été réalisés en demie jauge. </a:t>
            </a:r>
            <a:br>
              <a:rPr lang="fr-FR" dirty="0"/>
            </a:br>
            <a:r>
              <a:rPr lang="fr-FR" dirty="0"/>
              <a:t>(explication demie jauge / TP à distance)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Lien </a:t>
            </a:r>
            <a:r>
              <a:rPr lang="fr-FR" dirty="0" err="1"/>
              <a:t>Madoc</a:t>
            </a:r>
            <a:r>
              <a:rPr lang="fr-FR" dirty="0"/>
              <a:t> : https://madoc.univ-nantes.fr/course/view.php?id=28150&amp;section=3</a:t>
            </a:r>
            <a:endParaRPr dirty="0"/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Laurence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Louise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trike="noStrike" dirty="0">
              <a:solidFill>
                <a:srgbClr val="00B05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trike="noStrike" dirty="0">
                <a:solidFill>
                  <a:srgbClr val="00B050"/>
                </a:solidFill>
              </a:rPr>
              <a:t>On vous invite à préparer la prochaine séance de TP qui portera sur le Potassium.</a:t>
            </a:r>
            <a:br>
              <a:rPr lang="fr-FR" strike="noStrike" dirty="0">
                <a:solidFill>
                  <a:srgbClr val="00B050"/>
                </a:solidFill>
              </a:rPr>
            </a:br>
            <a:r>
              <a:rPr lang="fr-FR" dirty="0"/>
              <a:t>"Étape de préparation de l'étalonnage et des échantillons »</a:t>
            </a:r>
            <a:br>
              <a:rPr lang="fr-FR" dirty="0"/>
            </a:br>
            <a:r>
              <a:rPr lang="fr-FR" u="sng" dirty="0">
                <a:hlinkClick r:id="rId3" tooltip="https://madoc.univ-nantes.fr/mod/hvp/view.php?id=673759&amp;forceview=1"/>
              </a:rPr>
              <a:t>https://madoc.univ-nantes.fr/mod/hvp/view.php?id=673759&amp;forceview=1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Cliquez pour rejoindre l’activité nommée «Étape de préparation de l'étalonnage et des échantillons »  sur la plateforme du Moodle </a:t>
            </a:r>
            <a:r>
              <a:rPr lang="fr-FR" dirty="0" err="1"/>
              <a:t>Moot</a:t>
            </a:r>
            <a:r>
              <a:rPr lang="fr-FR" dirty="0"/>
              <a:t>, dans l’espace de cette e-conférence.</a:t>
            </a:r>
            <a:br>
              <a:rPr lang="fr-FR" dirty="0"/>
            </a:br>
            <a:r>
              <a:rPr lang="fr-FR" dirty="0"/>
              <a:t>(visionner vidéo)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"Avec quoi est dilué le chlorure de potassium ?" (eau déminéralisée).</a:t>
            </a:r>
            <a:br>
              <a:rPr lang="fr-FR" strike="noStrike" dirty="0">
                <a:solidFill>
                  <a:srgbClr val="00B050"/>
                </a:solidFill>
              </a:rPr>
            </a:br>
            <a:endParaRPr lang="fr-FR" strike="noStrike" dirty="0">
              <a:solidFill>
                <a:srgbClr val="00B05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trike="noStrike" dirty="0">
                <a:solidFill>
                  <a:srgbClr val="00B050"/>
                </a:solidFill>
              </a:rPr>
              <a:t>Des vidéos interactives comme celles-ci ont été produites (56 vidéos).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Laurence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Laurence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Laurence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Louise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Louise</a:t>
            </a:r>
            <a:endParaRPr/>
          </a:p>
          <a:p>
            <a:pPr>
              <a:defRPr/>
            </a:pPr>
            <a:r>
              <a:rPr lang="fr-FR"/>
              <a:t>	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Louise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Louise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121D4E-5F7E-45A9-8EF7-034B26CD29C2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707653"/>
            <a:ext cx="8229600" cy="779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TITRE DE LA CONFERENCE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76256" y="4767261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C91C8-E6A1-4A63-86B3-54AF4195F488}" type="datetimeFigureOut">
              <a:rPr lang="fr-FR"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/>
              <a:t>‹N°›</a:t>
            </a:fld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71662" y="2715766"/>
            <a:ext cx="5400675" cy="5048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3200">
                <a:latin typeface="Roboto"/>
                <a:ea typeface="Roboto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Intervenant : M.MOOMOOT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A2F89C8-01C9-4A7C-9F72-BFFB7BC64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31840" y="4767261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Louise.Maspero-Carel@univ-nantes.fr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76256" y="4767261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C91C8-E6A1-4A63-86B3-54AF4195F488}" type="datetimeFigureOut">
              <a:rPr lang="fr-FR"/>
              <a:t>08/07/2021</a:t>
            </a:fld>
            <a:r>
              <a:rPr lang="fr-FR"/>
              <a:t>  - Diapo </a:t>
            </a:r>
            <a:fld id="{AFE6AEB8-EC49-4492-B862-8BB9AF35C21D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BAB95DE-FF15-4B59-8C0A-BC49AF8CF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31840" y="4767261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Louise.Maspero-Carel@univ-nantes.fr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/>
          <p:nvPr userDrawn="1"/>
        </p:nvGrpSpPr>
        <p:grpSpPr bwMode="auto">
          <a:xfrm>
            <a:off x="107504" y="1013861"/>
            <a:ext cx="2808312" cy="3430096"/>
            <a:chOff x="539552" y="1013861"/>
            <a:chExt cx="2808312" cy="3430096"/>
          </a:xfrm>
        </p:grpSpPr>
        <p:sp>
          <p:nvSpPr>
            <p:cNvPr id="5" name="Rectangle 3"/>
            <p:cNvSpPr/>
            <p:nvPr userDrawn="1"/>
          </p:nvSpPr>
          <p:spPr bwMode="auto"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Rectangle 6"/>
            <p:cNvSpPr/>
            <p:nvPr userDrawn="1"/>
          </p:nvSpPr>
          <p:spPr bwMode="auto">
            <a:xfrm>
              <a:off x="539552" y="1013861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7" name="Groupe 8"/>
          <p:cNvGrpSpPr/>
          <p:nvPr userDrawn="1"/>
        </p:nvGrpSpPr>
        <p:grpSpPr bwMode="auto">
          <a:xfrm>
            <a:off x="6228184" y="1013861"/>
            <a:ext cx="2808312" cy="3430096"/>
            <a:chOff x="539552" y="1013861"/>
            <a:chExt cx="2808312" cy="3430096"/>
          </a:xfrm>
        </p:grpSpPr>
        <p:sp>
          <p:nvSpPr>
            <p:cNvPr id="8" name="Rectangle 9"/>
            <p:cNvSpPr/>
            <p:nvPr userDrawn="1"/>
          </p:nvSpPr>
          <p:spPr bwMode="auto"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Rectangle 10"/>
            <p:cNvSpPr/>
            <p:nvPr userDrawn="1"/>
          </p:nvSpPr>
          <p:spPr bwMode="auto">
            <a:xfrm>
              <a:off x="539552" y="1013861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0" name="Groupe 11"/>
          <p:cNvGrpSpPr/>
          <p:nvPr userDrawn="1"/>
        </p:nvGrpSpPr>
        <p:grpSpPr bwMode="auto">
          <a:xfrm>
            <a:off x="3167844" y="1013861"/>
            <a:ext cx="2808312" cy="3430096"/>
            <a:chOff x="539552" y="1013861"/>
            <a:chExt cx="2808312" cy="3430096"/>
          </a:xfrm>
        </p:grpSpPr>
        <p:sp>
          <p:nvSpPr>
            <p:cNvPr id="11" name="Rectangle 12"/>
            <p:cNvSpPr/>
            <p:nvPr userDrawn="1"/>
          </p:nvSpPr>
          <p:spPr bwMode="auto"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Rectangle 13"/>
            <p:cNvSpPr/>
            <p:nvPr userDrawn="1"/>
          </p:nvSpPr>
          <p:spPr bwMode="auto">
            <a:xfrm>
              <a:off x="539552" y="1013861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886144" y="4767261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Votre Logo </a:t>
            </a:r>
            <a:endParaRPr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76256" y="4767261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C91C8-E6A1-4A63-86B3-54AF4195F488}" type="datetimeFigureOut">
              <a:rPr lang="fr-FR"/>
              <a:t>08/07/2021</a:t>
            </a:fld>
            <a:r>
              <a:rPr lang="fr-FR"/>
              <a:t>  - Diapo </a:t>
            </a:r>
            <a:fld id="{AFE6AEB8-EC49-4492-B862-8BB9AF35C21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/>
                <a:ea typeface="Robot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886144" y="4767261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Votre Logo 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76256" y="4767261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C91C8-E6A1-4A63-86B3-54AF4195F488}" type="datetimeFigureOut">
              <a:rPr lang="fr-FR"/>
              <a:t>08/07/2021</a:t>
            </a:fld>
            <a:r>
              <a:rPr lang="fr-FR"/>
              <a:t>  - Diapo </a:t>
            </a:r>
            <a:fld id="{AFE6AEB8-EC49-4492-B862-8BB9AF35C21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/>
              <a:buChar char="q"/>
              <a:defRPr sz="2000">
                <a:latin typeface="Roboto"/>
                <a:ea typeface="Roboto"/>
              </a:defRPr>
            </a:lvl1pPr>
            <a:lvl2pPr marL="742950" indent="-285750">
              <a:buFont typeface="Courier New"/>
              <a:buChar char="o"/>
              <a:defRPr sz="1800">
                <a:latin typeface="Roboto"/>
                <a:ea typeface="Roboto"/>
              </a:defRPr>
            </a:lvl2pPr>
            <a:lvl3pPr marL="1143000" indent="-228600">
              <a:buFont typeface="Arial"/>
              <a:buChar char="•"/>
              <a:defRPr sz="1600">
                <a:latin typeface="Roboto"/>
                <a:ea typeface="Roboto"/>
              </a:defRPr>
            </a:lvl3pPr>
            <a:lvl4pPr marL="1600200" indent="-228600">
              <a:buFont typeface="Wingdings"/>
              <a:buChar char="§"/>
              <a:defRPr sz="1400">
                <a:latin typeface="Roboto"/>
                <a:ea typeface="Roboto"/>
              </a:defRPr>
            </a:lvl4pPr>
            <a:lvl5pPr>
              <a:defRPr sz="1200">
                <a:latin typeface="Roboto"/>
                <a:ea typeface="Robot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</p:txBody>
      </p:sp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3"/>
          </p:nvPr>
        </p:nvSpPr>
        <p:spPr bwMode="auto">
          <a:xfrm>
            <a:off x="4644008" y="1203598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/>
              <a:buChar char="q"/>
              <a:defRPr sz="2000">
                <a:latin typeface="Roboto"/>
                <a:ea typeface="Roboto"/>
              </a:defRPr>
            </a:lvl1pPr>
            <a:lvl2pPr marL="742950" indent="-285750">
              <a:buFont typeface="Courier New"/>
              <a:buChar char="o"/>
              <a:defRPr sz="1800">
                <a:latin typeface="Roboto"/>
                <a:ea typeface="Roboto"/>
              </a:defRPr>
            </a:lvl2pPr>
            <a:lvl3pPr marL="1143000" indent="-228600">
              <a:buFont typeface="Arial"/>
              <a:buChar char="•"/>
              <a:defRPr sz="1600">
                <a:latin typeface="Roboto"/>
                <a:ea typeface="Roboto"/>
              </a:defRPr>
            </a:lvl3pPr>
            <a:lvl4pPr marL="1600200" indent="-228600">
              <a:buFont typeface="Wingdings"/>
              <a:buChar char="§"/>
              <a:defRPr sz="1400">
                <a:latin typeface="Roboto"/>
                <a:ea typeface="Roboto"/>
              </a:defRPr>
            </a:lvl4pPr>
            <a:lvl5pPr>
              <a:defRPr sz="1200">
                <a:latin typeface="Roboto"/>
                <a:ea typeface="Robot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</p:txBody>
      </p:sp>
      <p:sp>
        <p:nvSpPr>
          <p:cNvPr id="7" name="Espace réservé du titre 1"/>
          <p:cNvSpPr>
            <a:spLocks noAdjustHandles="1"/>
          </p:cNvSpPr>
          <p:nvPr userDrawn="1"/>
        </p:nvSpPr>
        <p:spPr bwMode="auto">
          <a:xfrm>
            <a:off x="4652392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spcBef>
                <a:spcPts val="0"/>
              </a:spcBef>
              <a:buNone/>
              <a:defRPr lang="fr-FR" sz="2000">
                <a:solidFill>
                  <a:srgbClr val="FF0000"/>
                </a:solidFill>
                <a:latin typeface="Roboto"/>
                <a:ea typeface="Roboto"/>
                <a:cs typeface="+mj-cs"/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886144" y="4767261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Votre Logo </a:t>
            </a:r>
            <a:endParaRPr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76256" y="4767261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C91C8-E6A1-4A63-86B3-54AF4195F488}" type="datetimeFigureOut">
              <a:rPr lang="fr-FR"/>
              <a:t>08/07/2021</a:t>
            </a:fld>
            <a:r>
              <a:rPr lang="fr-FR"/>
              <a:t>  - Diapo </a:t>
            </a:r>
            <a:fld id="{AFE6AEB8-EC49-4492-B862-8BB9AF35C21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821904" y="3984427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821904" y="8435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886144" y="4767261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Votre Logo 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76256" y="4767261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C91C8-E6A1-4A63-86B3-54AF4195F488}" type="datetimeFigureOut">
              <a:rPr lang="fr-FR"/>
              <a:t>08/07/2021</a:t>
            </a:fld>
            <a:r>
              <a:rPr lang="fr-FR"/>
              <a:t>  - Diapo </a:t>
            </a:r>
            <a:fld id="{AFE6AEB8-EC49-4492-B862-8BB9AF35C21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52536" y="484168"/>
            <a:ext cx="5928360" cy="4244340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148064" y="739438"/>
            <a:ext cx="3901440" cy="1866900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228184" y="3365539"/>
            <a:ext cx="2301240" cy="9296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76256" y="4767261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C91C8-E6A1-4A63-86B3-54AF4195F488}" type="datetimeFigureOut">
              <a:rPr lang="fr-FR"/>
              <a:t>08/07/2021</a:t>
            </a:fld>
            <a:r>
              <a:rPr lang="fr-FR"/>
              <a:t>  - Diapo </a:t>
            </a:r>
            <a:fld id="{AFE6AEB8-EC49-4492-B862-8BB9AF35C21D}" type="slidenum">
              <a:rPr lang="fr-FR"/>
              <a:t>‹N°›</a:t>
            </a:fld>
            <a:endParaRPr lang="fr-FR"/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2773069" y="4731990"/>
            <a:ext cx="718811" cy="391051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9D4ACE7-6E1B-408A-9A3D-80EA2D7DE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31840" y="4767261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Louise.Maspero-Carel@univ-nantes.fr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>
        <a:spcBef>
          <a:spcPts val="0"/>
        </a:spcBef>
        <a:buNone/>
        <a:defRPr lang="fr-FR" sz="4000">
          <a:solidFill>
            <a:srgbClr val="FF0000"/>
          </a:solidFill>
          <a:latin typeface="Roboto"/>
          <a:ea typeface="Roboto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s-2021.moodlemoot.fr/mod/hvp/view.php?id=74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ideo" Target="\ppt\media\media1.mp4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PRODUCTION</a:t>
            </a:r>
            <a:endParaRPr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79912" y="771550"/>
            <a:ext cx="4744133" cy="3888502"/>
          </a:xfrm>
          <a:prstGeom prst="rect">
            <a:avLst/>
          </a:prstGeom>
        </p:spPr>
      </p:pic>
      <p:sp>
        <p:nvSpPr>
          <p:cNvPr id="7" name="ZoneTexte 6"/>
          <p:cNvSpPr>
            <a:spLocks/>
          </p:cNvSpPr>
          <p:nvPr/>
        </p:nvSpPr>
        <p:spPr bwMode="auto">
          <a:xfrm>
            <a:off x="1016235" y="771550"/>
            <a:ext cx="216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+mj-lt"/>
              </a:rPr>
              <a:t>RapidMooc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4903" y="493205"/>
            <a:ext cx="872123" cy="88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PRODUCTION</a:t>
            </a:r>
            <a:endParaRPr/>
          </a:p>
        </p:txBody>
      </p:sp>
      <p:sp>
        <p:nvSpPr>
          <p:cNvPr id="5" name="ZoneTexte 2"/>
          <p:cNvSpPr>
            <a:spLocks/>
          </p:cNvSpPr>
          <p:nvPr/>
        </p:nvSpPr>
        <p:spPr bwMode="auto">
          <a:xfrm>
            <a:off x="899592" y="764704"/>
            <a:ext cx="278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+mj-lt"/>
              </a:rPr>
              <a:t>Intégration </a:t>
            </a:r>
            <a:br>
              <a:rPr lang="fr-FR">
                <a:latin typeface="+mj-lt"/>
              </a:rPr>
            </a:br>
            <a:r>
              <a:rPr lang="fr-FR">
                <a:latin typeface="+mj-lt"/>
              </a:rPr>
              <a:t>sur Moodle,</a:t>
            </a:r>
            <a:br>
              <a:rPr lang="fr-FR">
                <a:latin typeface="+mj-lt"/>
              </a:rPr>
            </a:br>
            <a:r>
              <a:rPr lang="fr-FR">
                <a:latin typeface="+mj-lt"/>
              </a:rPr>
              <a:t>Activité H5P </a:t>
            </a:r>
            <a:br>
              <a:rPr lang="fr-FR">
                <a:latin typeface="+mj-lt"/>
              </a:rPr>
            </a:br>
            <a:r>
              <a:rPr lang="fr-FR" i="1">
                <a:latin typeface="+mj-lt"/>
              </a:rPr>
              <a:t>« vidéo interactive »</a:t>
            </a:r>
            <a:endParaRPr/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/>
          <a:srcRect t="2317" b="5209"/>
          <a:stretch/>
        </p:blipFill>
        <p:spPr bwMode="auto">
          <a:xfrm>
            <a:off x="3131840" y="764704"/>
            <a:ext cx="5831823" cy="39535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3AE55D-3E0F-4F4B-B4D8-37DD744EE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94345"/>
            <a:ext cx="853269" cy="8532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2860" y="699542"/>
            <a:ext cx="8113636" cy="3895237"/>
          </a:xfrm>
          <a:prstGeom prst="rect">
            <a:avLst/>
          </a:prstGeom>
        </p:spPr>
      </p:pic>
      <p:sp>
        <p:nvSpPr>
          <p:cNvPr id="5" name="ZoneTexte 3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PRODUCTION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487045-4E0A-4B78-8E04-7841F1552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94345"/>
            <a:ext cx="853269" cy="8532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UTILISATION ET APPLICATION</a:t>
            </a:r>
            <a:endParaRPr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449986" y="915566"/>
            <a:ext cx="82440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/>
              <a:t>Initialement :</a:t>
            </a:r>
            <a:br>
              <a:rPr lang="fr-FR" sz="1800"/>
            </a:br>
            <a:r>
              <a:rPr lang="fr-FR" sz="1800"/>
              <a:t>Ressources à utiliser </a:t>
            </a:r>
            <a:r>
              <a:rPr lang="fr-FR" sz="1800" b="1"/>
              <a:t>avant</a:t>
            </a:r>
            <a:r>
              <a:rPr lang="fr-FR" sz="1800"/>
              <a:t> TP présentiels</a:t>
            </a:r>
            <a:endParaRPr/>
          </a:p>
          <a:p>
            <a:pPr>
              <a:defRPr/>
            </a:pPr>
            <a:endParaRPr lang="fr-FR" sz="1800"/>
          </a:p>
          <a:p>
            <a:pPr>
              <a:defRPr/>
            </a:pPr>
            <a:endParaRPr lang="fr-FR" sz="1800"/>
          </a:p>
          <a:p>
            <a:pPr>
              <a:defRPr/>
            </a:pPr>
            <a:endParaRPr lang="fr-FR" sz="1800"/>
          </a:p>
          <a:p>
            <a:pPr>
              <a:defRPr/>
            </a:pPr>
            <a:endParaRPr lang="fr-FR" sz="1800"/>
          </a:p>
          <a:p>
            <a:pPr marL="0" indent="0">
              <a:buFont typeface="Arial"/>
              <a:buNone/>
              <a:defRPr/>
            </a:pPr>
            <a:endParaRPr lang="fr-FR" sz="1800"/>
          </a:p>
          <a:p>
            <a:pPr>
              <a:defRPr/>
            </a:pPr>
            <a:r>
              <a:rPr lang="fr-FR" sz="1800"/>
              <a:t>Covid : </a:t>
            </a:r>
            <a:br>
              <a:rPr lang="fr-FR" sz="1800"/>
            </a:br>
            <a:r>
              <a:rPr lang="fr-FR" sz="1800"/>
              <a:t>Utilisation des ressources </a:t>
            </a:r>
            <a:br>
              <a:rPr lang="fr-FR" sz="1800"/>
            </a:br>
            <a:r>
              <a:rPr lang="fr-FR" sz="1800"/>
              <a:t>pour remplacer certains TP</a:t>
            </a: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673139" y="2787774"/>
            <a:ext cx="2147392" cy="1909870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45770" y="1399062"/>
            <a:ext cx="1232026" cy="1662550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53512" y="1527035"/>
            <a:ext cx="1986645" cy="14066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POUR CONCLURE</a:t>
            </a:r>
            <a:endParaRPr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467544" y="1059582"/>
            <a:ext cx="489654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 b="1" dirty="0"/>
              <a:t>Évaluation du projet difficile car </a:t>
            </a:r>
            <a:r>
              <a:rPr lang="fr-FR" sz="1800" b="1" dirty="0" err="1"/>
              <a:t>Covid</a:t>
            </a:r>
            <a:endParaRPr lang="fr-FR" sz="1800" b="1" dirty="0"/>
          </a:p>
          <a:p>
            <a:pPr>
              <a:defRPr/>
            </a:pPr>
            <a:r>
              <a:rPr lang="fr-FR" sz="1800" b="1" dirty="0"/>
              <a:t>Manipulations plus autonomes </a:t>
            </a:r>
            <a:r>
              <a:rPr lang="fr-FR" sz="1800" dirty="0"/>
              <a:t>des étudiants </a:t>
            </a:r>
            <a:br>
              <a:rPr lang="fr-FR" sz="1800" dirty="0"/>
            </a:br>
            <a:r>
              <a:rPr lang="fr-FR" sz="1800" dirty="0"/>
              <a:t>(grâce aux vidéos et aux cours en demie jauge liée au </a:t>
            </a:r>
            <a:r>
              <a:rPr lang="fr-FR" sz="1800" dirty="0" err="1"/>
              <a:t>Covid</a:t>
            </a:r>
            <a:r>
              <a:rPr lang="fr-FR" sz="1800" dirty="0"/>
              <a:t>)</a:t>
            </a:r>
            <a:endParaRPr dirty="0"/>
          </a:p>
          <a:p>
            <a:pPr>
              <a:defRPr/>
            </a:pPr>
            <a:r>
              <a:rPr lang="fr-FR" sz="1800" b="1" dirty="0"/>
              <a:t>Perspectives et axes d’amélioration</a:t>
            </a:r>
            <a:r>
              <a:rPr lang="fr-FR" sz="1800" dirty="0"/>
              <a:t> :</a:t>
            </a:r>
            <a:br>
              <a:rPr lang="fr-FR" sz="1800" dirty="0"/>
            </a:br>
            <a:r>
              <a:rPr lang="fr-FR" sz="1800" dirty="0"/>
              <a:t>- préparation chronophage pour les étudiants</a:t>
            </a:r>
            <a:br>
              <a:rPr lang="fr-FR" sz="1800" dirty="0"/>
            </a:br>
            <a:r>
              <a:rPr lang="fr-FR" sz="1800" dirty="0"/>
              <a:t>- proposer une activité post-TP</a:t>
            </a:r>
            <a:br>
              <a:rPr lang="fr-FR" sz="1800" dirty="0"/>
            </a:br>
            <a:r>
              <a:rPr lang="fr-FR" sz="1800" dirty="0"/>
              <a:t>- comment motiver les étudiants à regarder </a:t>
            </a:r>
            <a:br>
              <a:rPr lang="fr-FR" sz="1800" dirty="0"/>
            </a:br>
            <a:r>
              <a:rPr lang="fr-FR" sz="1800" dirty="0"/>
              <a:t>les vidéos ?</a:t>
            </a:r>
            <a:br>
              <a:rPr lang="fr-FR" sz="1800" i="1" dirty="0"/>
            </a:br>
            <a:endParaRPr lang="fr-FR" sz="1800" dirty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24128" y="1419622"/>
            <a:ext cx="2668376" cy="26410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99792" y="1963747"/>
            <a:ext cx="3834123" cy="2795423"/>
          </a:xfrm>
          <a:prstGeom prst="rect">
            <a:avLst/>
          </a:prstGeom>
        </p:spPr>
      </p:pic>
      <p:sp>
        <p:nvSpPr>
          <p:cNvPr id="5" name="ZoneTexte 1"/>
          <p:cNvSpPr>
            <a:spLocks/>
          </p:cNvSpPr>
          <p:nvPr/>
        </p:nvSpPr>
        <p:spPr bwMode="auto">
          <a:xfrm>
            <a:off x="4103185" y="1563638"/>
            <a:ext cx="93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 b="1"/>
              <a:t>Merci !</a:t>
            </a:r>
            <a:endParaRPr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A86D5B1-A539-4FCC-9CFC-6009EE298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987824" y="4803998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Louise.Maspero-Carel@univ-nantes.fr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457200" y="1203598"/>
            <a:ext cx="8229600" cy="7793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/>
              <a:t>Préparation des travaux pratiques </a:t>
            </a:r>
            <a:br>
              <a:rPr lang="fr-FR" sz="3200"/>
            </a:br>
            <a:r>
              <a:rPr lang="fr-FR" sz="3200"/>
              <a:t>en chimie analytique, </a:t>
            </a:r>
            <a:br>
              <a:rPr lang="fr-FR" sz="2400"/>
            </a:br>
            <a:r>
              <a:rPr lang="fr-FR" sz="2400"/>
              <a:t>Vidéos interactives (H5P) </a:t>
            </a:r>
            <a:endParaRPr lang="fr-FR" sz="320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auto">
          <a:xfrm>
            <a:off x="0" y="2355726"/>
            <a:ext cx="9144000" cy="2304256"/>
          </a:xfrm>
        </p:spPr>
        <p:txBody>
          <a:bodyPr/>
          <a:lstStyle/>
          <a:p>
            <a:pPr>
              <a:defRPr/>
            </a:pPr>
            <a:r>
              <a:rPr lang="fr-FR" sz="2000" b="1" dirty="0"/>
              <a:t>Laurence Poirier </a:t>
            </a:r>
            <a:br>
              <a:rPr lang="fr-FR" sz="2000" dirty="0"/>
            </a:br>
            <a:r>
              <a:rPr lang="fr-FR" sz="1600" dirty="0"/>
              <a:t>Maître de conférences, </a:t>
            </a:r>
            <a:br>
              <a:rPr lang="fr-FR" sz="1600" dirty="0"/>
            </a:br>
            <a:r>
              <a:rPr lang="fr-FR" sz="1400" dirty="0"/>
              <a:t>UFR Sciences Biologiques et Pharmaceutiques, Université de Nantes</a:t>
            </a:r>
            <a:endParaRPr sz="1400" dirty="0"/>
          </a:p>
          <a:p>
            <a:pPr>
              <a:defRPr/>
            </a:pPr>
            <a:r>
              <a:rPr lang="fr-FR" sz="2000" b="1" dirty="0"/>
              <a:t>Louise Maspero Carel </a:t>
            </a:r>
            <a:br>
              <a:rPr lang="fr-FR" sz="2000" dirty="0"/>
            </a:br>
            <a:r>
              <a:rPr lang="fr-FR" sz="1600" dirty="0"/>
              <a:t>Ingénieure pédagogique multimédia, </a:t>
            </a:r>
            <a:br>
              <a:rPr lang="fr-FR" sz="1600" dirty="0"/>
            </a:br>
            <a:r>
              <a:rPr lang="fr-FR" sz="1400" dirty="0"/>
              <a:t>SPIN Santé, Université de Nantes</a:t>
            </a:r>
            <a:br>
              <a:rPr lang="fr-FR" sz="1600" dirty="0"/>
            </a:br>
            <a:endParaRPr lang="fr-FR" sz="1600" dirty="0"/>
          </a:p>
          <a:p>
            <a:pPr>
              <a:defRPr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Roullier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Cédric Logé, Marc-Antoine Bazin, Samuel Bertrand, Nicolas Leboeuf</a:t>
            </a: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044624" y="2859782"/>
            <a:ext cx="864096" cy="474334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421365B-D113-44A3-ABA2-49679F514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987824" y="4803998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Louise.Maspero-Carel@univ-nantes.fr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phique 4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22699" y="1405533"/>
            <a:ext cx="720080" cy="720080"/>
          </a:xfrm>
          <a:prstGeom prst="rect">
            <a:avLst/>
          </a:prstGeom>
        </p:spPr>
      </p:pic>
      <p:sp>
        <p:nvSpPr>
          <p:cNvPr id="5" name="ZoneTexte 6"/>
          <p:cNvSpPr>
            <a:spLocks/>
          </p:cNvSpPr>
          <p:nvPr/>
        </p:nvSpPr>
        <p:spPr bwMode="auto">
          <a:xfrm>
            <a:off x="2450257" y="1550419"/>
            <a:ext cx="637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/>
              <a:t>Étape de préparation de l'étalonnage et des échantillons</a:t>
            </a:r>
            <a:endParaRPr dirty="0"/>
          </a:p>
        </p:txBody>
      </p:sp>
      <p:sp>
        <p:nvSpPr>
          <p:cNvPr id="6" name="Rectangle 7"/>
          <p:cNvSpPr/>
          <p:nvPr/>
        </p:nvSpPr>
        <p:spPr bwMode="auto">
          <a:xfrm>
            <a:off x="1622699" y="3223750"/>
            <a:ext cx="589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u="sng"/>
              <a:t>Avec quoi est dilué le chlorure de potassium ?</a:t>
            </a:r>
            <a:endParaRPr/>
          </a:p>
        </p:txBody>
      </p:sp>
      <p:sp>
        <p:nvSpPr>
          <p:cNvPr id="7" name="ZoneTexte 9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LES OBJECTIFS</a:t>
            </a:r>
            <a:endParaRPr/>
          </a:p>
        </p:txBody>
      </p:sp>
      <p:cxnSp>
        <p:nvCxnSpPr>
          <p:cNvPr id="8" name="Connecteur droit avec flèche 11"/>
          <p:cNvCxnSpPr>
            <a:cxnSpLocks/>
          </p:cNvCxnSpPr>
          <p:nvPr/>
        </p:nvCxnSpPr>
        <p:spPr bwMode="auto">
          <a:xfrm flipH="1" flipV="1">
            <a:off x="2083137" y="2163155"/>
            <a:ext cx="367120" cy="408594"/>
          </a:xfrm>
          <a:prstGeom prst="straightConnector1">
            <a:avLst/>
          </a:prstGeom>
          <a:ln w="38100">
            <a:solidFill>
              <a:srgbClr val="EC1D2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ZoneTexte 14"/>
          <p:cNvSpPr>
            <a:spLocks/>
          </p:cNvSpPr>
          <p:nvPr/>
        </p:nvSpPr>
        <p:spPr bwMode="auto">
          <a:xfrm>
            <a:off x="2450257" y="2423113"/>
            <a:ext cx="125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i="1"/>
              <a:t>Cliquez ici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683568" y="1325542"/>
            <a:ext cx="5327290" cy="3229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>
                <a:solidFill>
                  <a:srgbClr val="EC1D24"/>
                </a:solidFill>
                <a:latin typeface="+mj-lt"/>
              </a:rPr>
              <a:t>OÙ ? </a:t>
            </a:r>
            <a:r>
              <a:rPr lang="fr-FR" sz="2000">
                <a:latin typeface="+mj-lt"/>
              </a:rPr>
              <a:t>Université de Nantes, UFR des Sciences Pharmaceutiques et Biologiques</a:t>
            </a:r>
            <a:endParaRPr/>
          </a:p>
          <a:p>
            <a:pPr>
              <a:defRPr/>
            </a:pPr>
            <a:r>
              <a:rPr lang="fr-FR" sz="1600" b="1">
                <a:solidFill>
                  <a:srgbClr val="EC1D24"/>
                </a:solidFill>
                <a:latin typeface="+mj-lt"/>
              </a:rPr>
              <a:t>POUR QUI ? </a:t>
            </a:r>
            <a:r>
              <a:rPr lang="fr-FR" sz="2000">
                <a:latin typeface="+mj-lt"/>
              </a:rPr>
              <a:t>DFGSP3</a:t>
            </a:r>
            <a:endParaRPr/>
          </a:p>
          <a:p>
            <a:pPr>
              <a:defRPr/>
            </a:pPr>
            <a:r>
              <a:rPr lang="fr-FR" sz="1600" b="1">
                <a:solidFill>
                  <a:srgbClr val="EC1D24"/>
                </a:solidFill>
                <a:latin typeface="+mj-lt"/>
              </a:rPr>
              <a:t>QUELS ENSEIGNEMENTS ? </a:t>
            </a:r>
            <a:br>
              <a:rPr lang="fr-FR" sz="2000" b="1">
                <a:latin typeface="+mj-lt"/>
              </a:rPr>
            </a:br>
            <a:r>
              <a:rPr lang="fr-FR" sz="2000">
                <a:latin typeface="+mj-lt"/>
              </a:rPr>
              <a:t>UE Obtention et contrôle des principes actifs, 3 thématiques </a:t>
            </a:r>
            <a:r>
              <a:rPr lang="fr-FR" sz="1600">
                <a:latin typeface="+mj-lt"/>
              </a:rPr>
              <a:t>(Pharmacognosie, Chimie analytique, Synthèse des principes actifs)</a:t>
            </a:r>
            <a:endParaRPr/>
          </a:p>
          <a:p>
            <a:pPr>
              <a:defRPr/>
            </a:pPr>
            <a:r>
              <a:rPr lang="fr-FR" sz="1600" b="1">
                <a:solidFill>
                  <a:srgbClr val="EC1D24"/>
                </a:solidFill>
                <a:latin typeface="+mj-lt"/>
              </a:rPr>
              <a:t>AVEC QUI ? </a:t>
            </a:r>
            <a:r>
              <a:rPr lang="fr-FR" sz="2000">
                <a:latin typeface="+mj-lt"/>
              </a:rPr>
              <a:t>5 enseignants, le SPIN Santé</a:t>
            </a:r>
            <a:endParaRPr/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72200" y="1923678"/>
            <a:ext cx="2088232" cy="1135369"/>
          </a:xfrm>
          <a:prstGeom prst="rect">
            <a:avLst/>
          </a:prstGeom>
        </p:spPr>
      </p:pic>
      <p:sp>
        <p:nvSpPr>
          <p:cNvPr id="6" name="ZoneTexte 3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LE PROJET InnovTP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539552" y="1275606"/>
            <a:ext cx="8424936" cy="3168351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  <a:buFont typeface="Arial"/>
              <a:buChar char="►"/>
              <a:defRPr/>
            </a:pPr>
            <a:r>
              <a:rPr lang="fr-FR" sz="2000" b="1" dirty="0"/>
              <a:t>Problème : </a:t>
            </a:r>
            <a:r>
              <a:rPr lang="fr-FR" sz="2000" dirty="0"/>
              <a:t>étudiants peu actifs, démotivation</a:t>
            </a:r>
          </a:p>
          <a:p>
            <a:pPr lvl="1">
              <a:buClr>
                <a:srgbClr val="FF0000"/>
              </a:buClr>
              <a:buFont typeface="Arial"/>
              <a:buChar char="►"/>
              <a:defRPr/>
            </a:pPr>
            <a:endParaRPr dirty="0"/>
          </a:p>
          <a:p>
            <a:pPr lvl="1">
              <a:buClr>
                <a:srgbClr val="FF0000"/>
              </a:buClr>
              <a:buFont typeface="Arial"/>
              <a:buChar char="►"/>
              <a:defRPr/>
            </a:pPr>
            <a:endParaRPr lang="fr-FR" sz="2000" dirty="0"/>
          </a:p>
          <a:p>
            <a:pPr lvl="1">
              <a:buClr>
                <a:srgbClr val="FF0000"/>
              </a:buClr>
              <a:buFont typeface="Arial"/>
              <a:buChar char="►"/>
              <a:defRPr/>
            </a:pPr>
            <a:endParaRPr lang="fr-FR" sz="2000" dirty="0"/>
          </a:p>
          <a:p>
            <a:pPr lvl="1">
              <a:buClr>
                <a:srgbClr val="FF0000"/>
              </a:buClr>
              <a:buFont typeface="Arial"/>
              <a:buChar char="►"/>
              <a:defRPr/>
            </a:pPr>
            <a:endParaRPr lang="fr-FR" sz="2000" dirty="0"/>
          </a:p>
          <a:p>
            <a:pPr lvl="1">
              <a:buClr>
                <a:srgbClr val="FF0000"/>
              </a:buClr>
              <a:buFont typeface="Arial"/>
              <a:buChar char="►"/>
              <a:defRPr/>
            </a:pPr>
            <a:endParaRPr lang="fr-FR" sz="2000" dirty="0"/>
          </a:p>
          <a:p>
            <a:pPr lvl="1">
              <a:buClr>
                <a:srgbClr val="FF0000"/>
              </a:buClr>
              <a:buFont typeface="Arial"/>
              <a:buChar char="►"/>
              <a:defRPr/>
            </a:pPr>
            <a:endParaRPr lang="fr-FR" sz="2000" dirty="0"/>
          </a:p>
          <a:p>
            <a:pPr lvl="1">
              <a:buClr>
                <a:srgbClr val="92D050"/>
              </a:buClr>
              <a:buFont typeface="Arial"/>
              <a:buChar char="►"/>
              <a:defRPr/>
            </a:pPr>
            <a:r>
              <a:rPr lang="fr-FR" sz="2000" b="1" dirty="0"/>
              <a:t>Test</a:t>
            </a:r>
            <a:r>
              <a:rPr lang="fr-FR" sz="2000" dirty="0"/>
              <a:t> 2018/19 : vidéos présentation des </a:t>
            </a:r>
            <a:r>
              <a:rPr lang="fr-FR" sz="2000" dirty="0" err="1"/>
              <a:t>TPs</a:t>
            </a:r>
            <a:r>
              <a:rPr lang="fr-FR" sz="2000" dirty="0"/>
              <a:t> + quiz, asynchrone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55776" y="1977371"/>
            <a:ext cx="1645904" cy="1530483"/>
          </a:xfrm>
          <a:prstGeom prst="rect">
            <a:avLst/>
          </a:prstGeom>
        </p:spPr>
      </p:pic>
      <p:sp>
        <p:nvSpPr>
          <p:cNvPr id="6" name="ZoneTexte 5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UN CONSTAT</a:t>
            </a:r>
            <a:endParaRPr/>
          </a:p>
        </p:txBody>
      </p:sp>
      <p:pic>
        <p:nvPicPr>
          <p:cNvPr id="7" name="Image 7"/>
          <p:cNvPicPr>
            <a:picLocks noChangeAspect="1"/>
          </p:cNvPicPr>
          <p:nvPr/>
        </p:nvPicPr>
        <p:blipFill>
          <a:blip r:embed="rId4"/>
          <a:srcRect l="67774" t="49170" r="2233"/>
          <a:stretch/>
        </p:blipFill>
        <p:spPr bwMode="auto">
          <a:xfrm>
            <a:off x="5148064" y="1491630"/>
            <a:ext cx="1721793" cy="23153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539552" y="1275606"/>
            <a:ext cx="770681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/>
              <a:t>Les étudiants s’approprient le </a:t>
            </a:r>
            <a:r>
              <a:rPr lang="fr-FR" sz="2000" b="1"/>
              <a:t>déroulé </a:t>
            </a:r>
            <a:r>
              <a:rPr lang="fr-FR" sz="2000"/>
              <a:t>et sont </a:t>
            </a:r>
            <a:r>
              <a:rPr lang="fr-FR" sz="2000" b="1"/>
              <a:t>acteurs </a:t>
            </a:r>
            <a:r>
              <a:rPr lang="fr-FR" sz="2000"/>
              <a:t>de leur séance de TP à venir</a:t>
            </a:r>
            <a:br>
              <a:rPr lang="fr-FR" sz="2000"/>
            </a:br>
            <a:r>
              <a:rPr lang="fr-FR" sz="1600">
                <a:solidFill>
                  <a:schemeClr val="tx1">
                    <a:lumMod val="50000"/>
                    <a:lumOff val="50000"/>
                  </a:schemeClr>
                </a:solidFill>
              </a:rPr>
              <a:t>(principe global, manipulations, réactifs, verrerie)</a:t>
            </a:r>
          </a:p>
          <a:p>
            <a:pPr>
              <a:defRPr/>
            </a:pPr>
            <a:r>
              <a:rPr lang="fr-FR" sz="2000"/>
              <a:t>Améliorer la lisibilité et la compréhension de la coordination </a:t>
            </a:r>
            <a:br>
              <a:rPr lang="fr-FR" sz="2000"/>
            </a:br>
            <a:r>
              <a:rPr lang="fr-FR" sz="2000"/>
              <a:t>entre les </a:t>
            </a:r>
            <a:r>
              <a:rPr lang="fr-FR" sz="2000" b="1"/>
              <a:t>trois thématiques </a:t>
            </a:r>
            <a:r>
              <a:rPr lang="fr-FR" sz="2000"/>
              <a:t>de l’UE</a:t>
            </a:r>
            <a:br>
              <a:rPr lang="fr-FR" sz="2000"/>
            </a:br>
            <a:r>
              <a:rPr lang="fr-FR" sz="1600">
                <a:solidFill>
                  <a:schemeClr val="tx1">
                    <a:lumMod val="50000"/>
                    <a:lumOff val="50000"/>
                  </a:schemeClr>
                </a:solidFill>
              </a:rPr>
              <a:t>(Pharmacognosie, Chimie analytique, Synthèse des principes actifs)</a:t>
            </a:r>
            <a:endParaRPr lang="fr-FR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oneTexte 2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LES OBJECTIFS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InnovTP, QUAND ?</a:t>
            </a:r>
            <a:endParaRPr/>
          </a:p>
        </p:txBody>
      </p:sp>
      <p:sp>
        <p:nvSpPr>
          <p:cNvPr id="5" name="Ellipse 21"/>
          <p:cNvSpPr/>
          <p:nvPr/>
        </p:nvSpPr>
        <p:spPr bwMode="auto">
          <a:xfrm>
            <a:off x="5983889" y="3683892"/>
            <a:ext cx="1909677" cy="9706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atin typeface="+mj-lt"/>
            </a:endParaRPr>
          </a:p>
        </p:txBody>
      </p:sp>
      <p:sp>
        <p:nvSpPr>
          <p:cNvPr id="6" name="Ellipse 22"/>
          <p:cNvSpPr/>
          <p:nvPr/>
        </p:nvSpPr>
        <p:spPr bwMode="auto">
          <a:xfrm>
            <a:off x="2717885" y="3686166"/>
            <a:ext cx="1909677" cy="9706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atin typeface="+mj-lt"/>
            </a:endParaRPr>
          </a:p>
        </p:txBody>
      </p:sp>
      <p:sp>
        <p:nvSpPr>
          <p:cNvPr id="7" name="Flèche : droite 23"/>
          <p:cNvSpPr/>
          <p:nvPr/>
        </p:nvSpPr>
        <p:spPr bwMode="auto">
          <a:xfrm>
            <a:off x="5364089" y="843558"/>
            <a:ext cx="3467830" cy="5014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Image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1973" y="3374059"/>
            <a:ext cx="1704649" cy="1283918"/>
          </a:xfrm>
          <a:prstGeom prst="rect">
            <a:avLst/>
          </a:prstGeom>
        </p:spPr>
      </p:pic>
      <p:sp>
        <p:nvSpPr>
          <p:cNvPr id="9" name="ZoneTexte 25"/>
          <p:cNvSpPr>
            <a:spLocks/>
          </p:cNvSpPr>
          <p:nvPr/>
        </p:nvSpPr>
        <p:spPr bwMode="auto">
          <a:xfrm>
            <a:off x="1184659" y="1360071"/>
            <a:ext cx="151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50"/>
                </a:solidFill>
                <a:latin typeface="+mj-lt"/>
              </a:rPr>
              <a:t>Décembre à Mai : </a:t>
            </a:r>
            <a:br>
              <a:rPr lang="fr-FR" sz="1400" dirty="0">
                <a:solidFill>
                  <a:srgbClr val="00B050"/>
                </a:solidFill>
                <a:latin typeface="+mj-lt"/>
              </a:rPr>
            </a:br>
            <a:r>
              <a:rPr lang="fr-FR" sz="1600" dirty="0">
                <a:latin typeface="+mj-lt"/>
              </a:rPr>
              <a:t>Conception</a:t>
            </a:r>
            <a:endParaRPr lang="fr-FR" dirty="0">
              <a:latin typeface="+mj-lt"/>
            </a:endParaRPr>
          </a:p>
        </p:txBody>
      </p:sp>
      <p:sp>
        <p:nvSpPr>
          <p:cNvPr id="10" name="ZoneTexte 26"/>
          <p:cNvSpPr>
            <a:spLocks/>
          </p:cNvSpPr>
          <p:nvPr/>
        </p:nvSpPr>
        <p:spPr bwMode="auto">
          <a:xfrm>
            <a:off x="2480674" y="1923678"/>
            <a:ext cx="151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50"/>
                </a:solidFill>
                <a:latin typeface="+mj-lt"/>
              </a:rPr>
              <a:t>Mai à Septembre : </a:t>
            </a:r>
            <a:r>
              <a:rPr lang="fr-FR" sz="1600" dirty="0">
                <a:latin typeface="+mj-lt"/>
              </a:rPr>
              <a:t>Tournage vidéos en TP</a:t>
            </a:r>
            <a:endParaRPr lang="fr-FR" dirty="0">
              <a:latin typeface="+mj-lt"/>
            </a:endParaRPr>
          </a:p>
        </p:txBody>
      </p:sp>
      <p:sp>
        <p:nvSpPr>
          <p:cNvPr id="11" name="Flèche : droite 27"/>
          <p:cNvSpPr/>
          <p:nvPr/>
        </p:nvSpPr>
        <p:spPr bwMode="auto">
          <a:xfrm>
            <a:off x="1992696" y="848539"/>
            <a:ext cx="3650852" cy="5014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Flèche : droite 28"/>
          <p:cNvSpPr/>
          <p:nvPr/>
        </p:nvSpPr>
        <p:spPr bwMode="auto">
          <a:xfrm>
            <a:off x="251520" y="843558"/>
            <a:ext cx="1909677" cy="5014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3" name="Rectangle 29"/>
          <p:cNvSpPr/>
          <p:nvPr/>
        </p:nvSpPr>
        <p:spPr bwMode="auto">
          <a:xfrm>
            <a:off x="312081" y="93705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B050"/>
                </a:solidFill>
                <a:latin typeface="+mj-lt"/>
              </a:rPr>
              <a:t>2019</a:t>
            </a:r>
            <a:endParaRPr lang="fr-FR" sz="16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" name="ZoneTexte 30"/>
          <p:cNvSpPr>
            <a:spLocks/>
          </p:cNvSpPr>
          <p:nvPr/>
        </p:nvSpPr>
        <p:spPr bwMode="auto">
          <a:xfrm>
            <a:off x="4023385" y="1532495"/>
            <a:ext cx="1909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>
                <a:solidFill>
                  <a:srgbClr val="00B050"/>
                </a:solidFill>
                <a:latin typeface="+mj-lt"/>
              </a:rPr>
              <a:t>Septembre à décembre :</a:t>
            </a:r>
            <a:endParaRPr lang="fr-FR" sz="1200">
              <a:latin typeface="+mj-lt"/>
            </a:endParaRPr>
          </a:p>
          <a:p>
            <a:pPr algn="ctr">
              <a:defRPr/>
            </a:pPr>
            <a:r>
              <a:rPr lang="fr-FR" sz="1600">
                <a:latin typeface="+mj-lt"/>
              </a:rPr>
              <a:t>Tournage RapidMooc</a:t>
            </a:r>
          </a:p>
        </p:txBody>
      </p:sp>
      <p:sp>
        <p:nvSpPr>
          <p:cNvPr id="15" name="Rectangle 31"/>
          <p:cNvSpPr/>
          <p:nvPr/>
        </p:nvSpPr>
        <p:spPr bwMode="auto">
          <a:xfrm>
            <a:off x="2267744" y="93705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B050"/>
                </a:solidFill>
                <a:latin typeface="+mj-lt"/>
              </a:rPr>
              <a:t>2020</a:t>
            </a:r>
            <a:endParaRPr lang="fr-FR" sz="16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Rectangle 32"/>
          <p:cNvSpPr/>
          <p:nvPr/>
        </p:nvSpPr>
        <p:spPr bwMode="auto">
          <a:xfrm>
            <a:off x="5652120" y="93705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B050"/>
                </a:solidFill>
                <a:latin typeface="+mj-lt"/>
              </a:rPr>
              <a:t>2021</a:t>
            </a:r>
            <a:endParaRPr lang="fr-FR" sz="16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ZoneTexte 33"/>
          <p:cNvSpPr>
            <a:spLocks/>
          </p:cNvSpPr>
          <p:nvPr/>
        </p:nvSpPr>
        <p:spPr bwMode="auto">
          <a:xfrm>
            <a:off x="4588059" y="2508846"/>
            <a:ext cx="178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50"/>
                </a:solidFill>
                <a:latin typeface="+mj-lt"/>
              </a:rPr>
              <a:t>Septembre et janvier :</a:t>
            </a:r>
            <a:endParaRPr lang="fr-FR" sz="1200" dirty="0">
              <a:latin typeface="+mj-lt"/>
            </a:endParaRPr>
          </a:p>
          <a:p>
            <a:pPr algn="ctr">
              <a:defRPr/>
            </a:pPr>
            <a:r>
              <a:rPr lang="fr-FR" sz="1600" dirty="0">
                <a:latin typeface="+mj-lt"/>
              </a:rPr>
              <a:t>Intégration Moodle</a:t>
            </a:r>
            <a:endParaRPr dirty="0"/>
          </a:p>
        </p:txBody>
      </p:sp>
      <p:sp>
        <p:nvSpPr>
          <p:cNvPr id="18" name="ZoneTexte 34"/>
          <p:cNvSpPr>
            <a:spLocks/>
          </p:cNvSpPr>
          <p:nvPr/>
        </p:nvSpPr>
        <p:spPr bwMode="auto">
          <a:xfrm>
            <a:off x="5868144" y="3720704"/>
            <a:ext cx="2208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>
                <a:solidFill>
                  <a:srgbClr val="00B050"/>
                </a:solidFill>
                <a:latin typeface="+mj-lt"/>
              </a:rPr>
              <a:t>Janvier à mars :</a:t>
            </a:r>
            <a:endParaRPr/>
          </a:p>
          <a:p>
            <a:pPr algn="ctr">
              <a:defRPr/>
            </a:pPr>
            <a:r>
              <a:rPr lang="fr-FR" sz="1600">
                <a:latin typeface="+mj-lt"/>
              </a:rPr>
              <a:t>TP Synthèse des PA </a:t>
            </a:r>
            <a:br>
              <a:rPr lang="fr-FR" sz="1600">
                <a:latin typeface="+mj-lt"/>
              </a:rPr>
            </a:br>
            <a:r>
              <a:rPr lang="fr-FR" sz="1600">
                <a:latin typeface="+mj-lt"/>
              </a:rPr>
              <a:t>TP Chimie analytique</a:t>
            </a:r>
            <a:endParaRPr/>
          </a:p>
        </p:txBody>
      </p:sp>
      <p:sp>
        <p:nvSpPr>
          <p:cNvPr id="19" name="ZoneTexte 35"/>
          <p:cNvSpPr>
            <a:spLocks/>
          </p:cNvSpPr>
          <p:nvPr/>
        </p:nvSpPr>
        <p:spPr bwMode="auto">
          <a:xfrm>
            <a:off x="2572235" y="3873671"/>
            <a:ext cx="220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50"/>
                </a:solidFill>
                <a:latin typeface="+mj-lt"/>
              </a:rPr>
              <a:t>Octobre :</a:t>
            </a:r>
            <a:endParaRPr lang="fr-FR" sz="1200" dirty="0">
              <a:latin typeface="+mj-lt"/>
            </a:endParaRPr>
          </a:p>
          <a:p>
            <a:pPr algn="ctr">
              <a:defRPr/>
            </a:pPr>
            <a:r>
              <a:rPr lang="fr-FR" sz="1600" dirty="0">
                <a:latin typeface="+mj-lt"/>
              </a:rPr>
              <a:t>TP Pharmacognosie</a:t>
            </a:r>
            <a:endParaRPr dirty="0"/>
          </a:p>
        </p:txBody>
      </p:sp>
      <p:sp>
        <p:nvSpPr>
          <p:cNvPr id="20" name="ZoneTexte 36"/>
          <p:cNvSpPr>
            <a:spLocks/>
          </p:cNvSpPr>
          <p:nvPr/>
        </p:nvSpPr>
        <p:spPr bwMode="auto">
          <a:xfrm>
            <a:off x="7390927" y="2380240"/>
            <a:ext cx="178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>
                <a:solidFill>
                  <a:srgbClr val="00B050"/>
                </a:solidFill>
                <a:latin typeface="+mj-lt"/>
              </a:rPr>
              <a:t>Juin:</a:t>
            </a:r>
            <a:endParaRPr lang="fr-FR" sz="1200">
              <a:latin typeface="+mj-lt"/>
            </a:endParaRPr>
          </a:p>
          <a:p>
            <a:pPr algn="ctr">
              <a:defRPr/>
            </a:pPr>
            <a:r>
              <a:rPr lang="fr-FR" sz="1600">
                <a:latin typeface="+mj-lt"/>
              </a:rPr>
              <a:t>Évaluation</a:t>
            </a:r>
            <a:endParaRPr lang="fr-FR">
              <a:latin typeface="+mj-lt"/>
            </a:endParaRPr>
          </a:p>
        </p:txBody>
      </p:sp>
      <p:pic>
        <p:nvPicPr>
          <p:cNvPr id="21" name="Image 3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12842" y="1707654"/>
            <a:ext cx="682083" cy="694997"/>
          </a:xfrm>
          <a:prstGeom prst="rect">
            <a:avLst/>
          </a:prstGeom>
        </p:spPr>
      </p:pic>
      <p:pic>
        <p:nvPicPr>
          <p:cNvPr id="22" name="Image 3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95736" y="2499742"/>
            <a:ext cx="682083" cy="694997"/>
          </a:xfrm>
          <a:prstGeom prst="rect">
            <a:avLst/>
          </a:prstGeom>
        </p:spPr>
      </p:pic>
      <p:pic>
        <p:nvPicPr>
          <p:cNvPr id="23" name="Image 3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04043" y="1257504"/>
            <a:ext cx="682083" cy="694997"/>
          </a:xfrm>
          <a:prstGeom prst="rect">
            <a:avLst/>
          </a:prstGeom>
        </p:spPr>
      </p:pic>
      <p:sp>
        <p:nvSpPr>
          <p:cNvPr id="24" name="ZoneTexte 40"/>
          <p:cNvSpPr>
            <a:spLocks/>
          </p:cNvSpPr>
          <p:nvPr/>
        </p:nvSpPr>
        <p:spPr bwMode="auto">
          <a:xfrm>
            <a:off x="-138805" y="1360071"/>
            <a:ext cx="151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>
                <a:solidFill>
                  <a:srgbClr val="00B050"/>
                </a:solidFill>
                <a:latin typeface="+mj-lt"/>
              </a:rPr>
              <a:t>Juin : </a:t>
            </a:r>
            <a:br>
              <a:rPr lang="fr-FR" sz="1400">
                <a:solidFill>
                  <a:srgbClr val="00B050"/>
                </a:solidFill>
                <a:latin typeface="+mj-lt"/>
              </a:rPr>
            </a:br>
            <a:r>
              <a:rPr lang="fr-FR" sz="1600">
                <a:latin typeface="+mj-lt"/>
              </a:rPr>
              <a:t>Dépôt </a:t>
            </a:r>
            <a:br>
              <a:rPr lang="fr-FR" sz="1600">
                <a:latin typeface="+mj-lt"/>
              </a:rPr>
            </a:br>
            <a:r>
              <a:rPr lang="fr-FR" sz="1600">
                <a:latin typeface="+mj-lt"/>
              </a:rPr>
              <a:t>du projet</a:t>
            </a:r>
            <a:endParaRPr lang="fr-FR">
              <a:latin typeface="+mj-lt"/>
            </a:endParaRPr>
          </a:p>
        </p:txBody>
      </p:sp>
      <p:sp>
        <p:nvSpPr>
          <p:cNvPr id="25" name="ZoneTexte 26"/>
          <p:cNvSpPr>
            <a:spLocks/>
          </p:cNvSpPr>
          <p:nvPr/>
        </p:nvSpPr>
        <p:spPr bwMode="auto">
          <a:xfrm>
            <a:off x="2437830" y="2694247"/>
            <a:ext cx="228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50"/>
                </a:solidFill>
                <a:latin typeface="+mj-lt"/>
              </a:rPr>
              <a:t>Mai à Novembre : </a:t>
            </a:r>
            <a:br>
              <a:rPr lang="fr-FR" sz="1200" dirty="0">
                <a:solidFill>
                  <a:srgbClr val="00B050"/>
                </a:solidFill>
                <a:latin typeface="+mj-lt"/>
              </a:rPr>
            </a:br>
            <a:r>
              <a:rPr lang="fr-FR" sz="1600" dirty="0">
                <a:latin typeface="+mj-lt"/>
              </a:rPr>
              <a:t>Identité visuelle, ressources PowerPoint et illustrations</a:t>
            </a:r>
            <a:endParaRPr lang="fr-FR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FFD06F-622F-4777-BB7F-676D109B9F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83718"/>
            <a:ext cx="663863" cy="6638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PRODUCTION</a:t>
            </a:r>
            <a:endParaRPr/>
          </a:p>
        </p:txBody>
      </p:sp>
      <p:sp>
        <p:nvSpPr>
          <p:cNvPr id="5" name="ZoneTexte 2"/>
          <p:cNvSpPr>
            <a:spLocks/>
          </p:cNvSpPr>
          <p:nvPr/>
        </p:nvSpPr>
        <p:spPr bwMode="auto">
          <a:xfrm>
            <a:off x="985070" y="771550"/>
            <a:ext cx="64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+mj-lt"/>
              </a:rPr>
              <a:t>Tournage en TP (manipulations, verrerie)</a:t>
            </a:r>
            <a:endParaRPr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20089" y="1180716"/>
            <a:ext cx="2312351" cy="3477220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9552" y="1181857"/>
            <a:ext cx="5228901" cy="34772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1520" y="484424"/>
            <a:ext cx="872123" cy="88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971600" y="736532"/>
            <a:ext cx="623718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dirty="0"/>
              <a:t>Identité visuelle</a:t>
            </a:r>
            <a:br>
              <a:rPr lang="fr-FR" sz="1800" dirty="0"/>
            </a:br>
            <a:endParaRPr lang="fr-FR" sz="1800" dirty="0"/>
          </a:p>
          <a:p>
            <a:pPr marL="0" indent="0">
              <a:buNone/>
              <a:defRPr/>
            </a:pPr>
            <a:endParaRPr lang="fr-FR" sz="1800" dirty="0"/>
          </a:p>
          <a:p>
            <a:pPr marL="0" indent="0">
              <a:buNone/>
              <a:defRPr/>
            </a:pPr>
            <a:endParaRPr lang="fr-FR" sz="1800" dirty="0"/>
          </a:p>
          <a:p>
            <a:pPr marL="0" indent="0">
              <a:buNone/>
              <a:defRPr/>
            </a:pPr>
            <a:r>
              <a:rPr lang="fr-FR" sz="1800" dirty="0"/>
              <a:t>Ressources PowerPoint,</a:t>
            </a:r>
            <a:br>
              <a:rPr lang="fr-FR" sz="1800" dirty="0"/>
            </a:br>
            <a:r>
              <a:rPr lang="fr-FR" sz="1800" dirty="0"/>
              <a:t>Illustrations</a:t>
            </a:r>
            <a:endParaRPr dirty="0"/>
          </a:p>
        </p:txBody>
      </p:sp>
      <p:pic>
        <p:nvPicPr>
          <p:cNvPr id="5" name="Picture 5" descr="C:\Users\maspero-l\Desktop\Louise Docs\FIP\InnovTP\3_production\charte graphique videos\logos innovtp_v3-13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521055" y="1138727"/>
            <a:ext cx="916409" cy="793910"/>
          </a:xfrm>
          <a:prstGeom prst="rect">
            <a:avLst/>
          </a:prstGeom>
          <a:noFill/>
        </p:spPr>
      </p:pic>
      <p:pic>
        <p:nvPicPr>
          <p:cNvPr id="6" name="Picture 6" descr="C:\Users\maspero-l\Desktop\Louise Docs\FIP\InnovTP\3_production\charte graphique videos\logos innovtp_v3-11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10423" y="1094015"/>
            <a:ext cx="968019" cy="838622"/>
          </a:xfrm>
          <a:prstGeom prst="rect">
            <a:avLst/>
          </a:prstGeom>
          <a:noFill/>
        </p:spPr>
      </p:pic>
      <p:pic>
        <p:nvPicPr>
          <p:cNvPr id="7" name="Picture 7" descr="C:\Users\maspero-l\Desktop\Louise Docs\FIP\InnovTP\3_production\charte graphique videos\logos innovtp_v3-12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477014" y="1078785"/>
            <a:ext cx="916409" cy="793910"/>
          </a:xfrm>
          <a:prstGeom prst="rect">
            <a:avLst/>
          </a:prstGeom>
          <a:noFill/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48701" y="690816"/>
            <a:ext cx="972782" cy="1847150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199401" y="2212391"/>
            <a:ext cx="2717247" cy="1574243"/>
          </a:xfrm>
          <a:prstGeom prst="rect">
            <a:avLst/>
          </a:prstGeom>
        </p:spPr>
      </p:pic>
      <p:pic>
        <p:nvPicPr>
          <p:cNvPr id="10" name="Image 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4782" y="2436901"/>
            <a:ext cx="1803865" cy="1574243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459927" y="3317130"/>
            <a:ext cx="1890244" cy="1319690"/>
          </a:xfrm>
          <a:prstGeom prst="rect">
            <a:avLst/>
          </a:prstGeom>
        </p:spPr>
      </p:pic>
      <p:pic>
        <p:nvPicPr>
          <p:cNvPr id="12" name="Image 9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437465" y="3436649"/>
            <a:ext cx="2686668" cy="1574243"/>
          </a:xfrm>
          <a:prstGeom prst="rect">
            <a:avLst/>
          </a:prstGeom>
        </p:spPr>
      </p:pic>
      <p:pic>
        <p:nvPicPr>
          <p:cNvPr id="13" name="Image 1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775544" y="2116921"/>
            <a:ext cx="1492003" cy="1055353"/>
          </a:xfrm>
          <a:prstGeom prst="rect">
            <a:avLst/>
          </a:prstGeom>
        </p:spPr>
      </p:pic>
      <p:pic>
        <p:nvPicPr>
          <p:cNvPr id="14" name="Image 1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 rot="465761">
            <a:off x="4615952" y="571012"/>
            <a:ext cx="909260" cy="1653542"/>
          </a:xfrm>
          <a:prstGeom prst="rect">
            <a:avLst/>
          </a:prstGeom>
        </p:spPr>
      </p:pic>
      <p:pic>
        <p:nvPicPr>
          <p:cNvPr id="15" name="Image 1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6138215" y="736532"/>
            <a:ext cx="2516792" cy="3986528"/>
          </a:xfrm>
          <a:prstGeom prst="rect">
            <a:avLst/>
          </a:prstGeom>
        </p:spPr>
      </p:pic>
      <p:pic>
        <p:nvPicPr>
          <p:cNvPr id="16" name="schema synthese pa_v4 (rapide)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15"/>
          <a:stretch/>
        </p:blipFill>
        <p:spPr bwMode="auto">
          <a:xfrm>
            <a:off x="4963124" y="730126"/>
            <a:ext cx="3962950" cy="3962950"/>
          </a:xfrm>
          <a:prstGeom prst="rect">
            <a:avLst/>
          </a:prstGeom>
        </p:spPr>
      </p:pic>
      <p:sp>
        <p:nvSpPr>
          <p:cNvPr id="17" name="ZoneTexte 14"/>
          <p:cNvSpPr>
            <a:spLocks/>
          </p:cNvSpPr>
          <p:nvPr/>
        </p:nvSpPr>
        <p:spPr bwMode="auto">
          <a:xfrm>
            <a:off x="0" y="123477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</a:rPr>
              <a:t>PRODUCTION</a:t>
            </a:r>
            <a:endParaRPr/>
          </a:p>
        </p:txBody>
      </p:sp>
      <p:pic>
        <p:nvPicPr>
          <p:cNvPr id="18" name="Image 4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251520" y="483518"/>
            <a:ext cx="872123" cy="88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684</Words>
  <Application>Microsoft Office PowerPoint</Application>
  <DocSecurity>0</DocSecurity>
  <PresentationFormat>Affichage à l'écran (16:9)</PresentationFormat>
  <Paragraphs>117</Paragraphs>
  <Slides>15</Slides>
  <Notes>13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Roboto</vt:lpstr>
      <vt:lpstr>Wingdings</vt:lpstr>
      <vt:lpstr>Thème Office</vt:lpstr>
      <vt:lpstr>Présentation PowerPoint</vt:lpstr>
      <vt:lpstr>Préparation des travaux pratiques  en chimie analytique,  Vidéos interactives (H5P)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Lionel Fandeur</dc:creator>
  <cp:keywords/>
  <dc:description/>
  <cp:lastModifiedBy>maspero-l</cp:lastModifiedBy>
  <cp:revision>52</cp:revision>
  <dcterms:created xsi:type="dcterms:W3CDTF">2021-06-08T08:28:42Z</dcterms:created>
  <dcterms:modified xsi:type="dcterms:W3CDTF">2021-07-08T08:01:13Z</dcterms:modified>
  <cp:category/>
  <dc:identifier/>
  <cp:contentStatus/>
  <dc:language/>
  <cp:version/>
</cp:coreProperties>
</file>