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58" r:id="rId4"/>
    <p:sldId id="260" r:id="rId5"/>
    <p:sldId id="261" r:id="rId6"/>
    <p:sldId id="262" r:id="rId7"/>
    <p:sldId id="268" r:id="rId8"/>
    <p:sldId id="269" r:id="rId9"/>
    <p:sldId id="265" r:id="rId10"/>
    <p:sldId id="270" r:id="rId11"/>
    <p:sldId id="263" r:id="rId12"/>
    <p:sldId id="264" r:id="rId13"/>
    <p:sldId id="266" r:id="rId14"/>
    <p:sldId id="267" r:id="rId1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1D24"/>
    <a:srgbClr val="2020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howGuides="1">
      <p:cViewPr varScale="1">
        <p:scale>
          <a:sx n="147" d="100"/>
          <a:sy n="147" d="100"/>
        </p:scale>
        <p:origin x="-594"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194FB-5FEA-B84C-83D1-13F5269A0C3D}" type="datetimeFigureOut">
              <a:rPr lang="fr-FR" smtClean="0"/>
              <a:pPr/>
              <a:t>06/07/2021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8F093-48B4-CE40-94D1-713745D8CCC5}" type="slidenum">
              <a:rPr lang="fr-FR" smtClean="0"/>
              <a:pPr/>
              <a:t>‹N°›</a:t>
            </a:fld>
            <a:endParaRPr lang="fr-FR"/>
          </a:p>
        </p:txBody>
      </p:sp>
    </p:spTree>
    <p:extLst>
      <p:ext uri="{BB962C8B-B14F-4D97-AF65-F5344CB8AC3E}">
        <p14:creationId xmlns:p14="http://schemas.microsoft.com/office/powerpoint/2010/main" xmlns="" val="250864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Intro et rappel du contexte</a:t>
            </a:r>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2</a:t>
            </a:fld>
            <a:endParaRPr lang="fr-FR"/>
          </a:p>
        </p:txBody>
      </p:sp>
    </p:spTree>
    <p:extLst>
      <p:ext uri="{BB962C8B-B14F-4D97-AF65-F5344CB8AC3E}">
        <p14:creationId xmlns:p14="http://schemas.microsoft.com/office/powerpoint/2010/main" xmlns="" val="586519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14</a:t>
            </a:fld>
            <a:endParaRPr lang="fr-FR"/>
          </a:p>
        </p:txBody>
      </p:sp>
    </p:spTree>
    <p:extLst>
      <p:ext uri="{BB962C8B-B14F-4D97-AF65-F5344CB8AC3E}">
        <p14:creationId xmlns:p14="http://schemas.microsoft.com/office/powerpoint/2010/main" xmlns="" val="372019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Axe retenu pour l’année en cours, notamment par rapport au contexte sanitaire. Besoin de mutualiser des ressources. Réunions à distance pour définir un fonctionnement commun</a:t>
            </a:r>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3</a:t>
            </a:fld>
            <a:endParaRPr lang="fr-FR"/>
          </a:p>
        </p:txBody>
      </p:sp>
    </p:spTree>
    <p:extLst>
      <p:ext uri="{BB962C8B-B14F-4D97-AF65-F5344CB8AC3E}">
        <p14:creationId xmlns:p14="http://schemas.microsoft.com/office/powerpoint/2010/main" xmlns="" val="380508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rPr>
              <a:t>La banque de ressource est un axe central du projet. La banque de ressource doit permettre un dépôt simple d'une ressource Moodle, mais aussi identifier son origine, permettre son référencement et proposer un aperçu de son contenu. </a:t>
            </a:r>
            <a:r>
              <a:rPr lang="fr-FR" dirty="0"/>
              <a:t/>
            </a:r>
            <a:br>
              <a:rPr lang="fr-FR" dirty="0"/>
            </a:br>
            <a:r>
              <a:rPr lang="fr-FR" dirty="0">
                <a:effectLst/>
              </a:rPr>
              <a:t>Plusieurs choix ont été faits : </a:t>
            </a:r>
            <a:r>
              <a:rPr lang="fr-FR" dirty="0"/>
              <a:t/>
            </a:r>
            <a:br>
              <a:rPr lang="fr-FR" dirty="0"/>
            </a:br>
            <a:endParaRPr lang="fr-FR" dirty="0"/>
          </a:p>
          <a:p>
            <a:pPr lvl="3"/>
            <a:r>
              <a:rPr lang="fr-FR" dirty="0"/>
              <a:t>Un usage des outils </a:t>
            </a:r>
            <a:r>
              <a:rPr lang="fr-FR" dirty="0" err="1"/>
              <a:t>moodle</a:t>
            </a:r>
            <a:r>
              <a:rPr lang="fr-FR" dirty="0"/>
              <a:t> : la banque de ressources utilise la base de donnée native de Moodle.</a:t>
            </a:r>
          </a:p>
          <a:p>
            <a:pPr lvl="3"/>
            <a:r>
              <a:rPr lang="fr-FR" dirty="0"/>
              <a:t>Un dépôt accessible à tous.</a:t>
            </a:r>
          </a:p>
          <a:p>
            <a:pPr lvl="3"/>
            <a:r>
              <a:rPr lang="fr-FR" dirty="0"/>
              <a:t>Un affichage des ressources : les activités H5P sont directement visibles dans la banque de ressource, les cours sont restaurés pour permettre une visualisation directement sur le site.</a:t>
            </a:r>
          </a:p>
          <a:p>
            <a:pPr lvl="3"/>
            <a:r>
              <a:rPr lang="fr-FR" dirty="0"/>
              <a:t>Le fichier de restauration est directement téléchargeable par tous les visiteurs.</a:t>
            </a:r>
            <a:br>
              <a:rPr lang="fr-FR" dirty="0"/>
            </a:br>
            <a:endParaRPr lang="fr-FR" dirty="0"/>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4</a:t>
            </a:fld>
            <a:endParaRPr lang="fr-FR"/>
          </a:p>
        </p:txBody>
      </p:sp>
    </p:spTree>
    <p:extLst>
      <p:ext uri="{BB962C8B-B14F-4D97-AF65-F5344CB8AC3E}">
        <p14:creationId xmlns:p14="http://schemas.microsoft.com/office/powerpoint/2010/main" xmlns="" val="271989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possible de déposer une ressource sans avoir de compte. Il faudra cliquer sur le lien proposé</a:t>
            </a:r>
          </a:p>
          <a:p>
            <a:r>
              <a:rPr lang="fr-FR" dirty="0"/>
              <a:t>puis vous connecter à l'aide du compte générique disponible. </a:t>
            </a:r>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5</a:t>
            </a:fld>
            <a:endParaRPr lang="fr-FR"/>
          </a:p>
        </p:txBody>
      </p:sp>
    </p:spTree>
    <p:extLst>
      <p:ext uri="{BB962C8B-B14F-4D97-AF65-F5344CB8AC3E}">
        <p14:creationId xmlns:p14="http://schemas.microsoft.com/office/powerpoint/2010/main" xmlns="" val="112773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usage des outils </a:t>
            </a:r>
            <a:r>
              <a:rPr lang="fr-FR" dirty="0" err="1"/>
              <a:t>moodle</a:t>
            </a:r>
            <a:r>
              <a:rPr lang="fr-FR" dirty="0"/>
              <a:t> : la banque de ressources utilise la base de donnée native de </a:t>
            </a:r>
            <a:r>
              <a:rPr lang="fr-FR" dirty="0" err="1"/>
              <a:t>Moodle.Un</a:t>
            </a:r>
            <a:r>
              <a:rPr lang="fr-FR" dirty="0"/>
              <a:t> dépôt accessible à </a:t>
            </a:r>
            <a:r>
              <a:rPr lang="fr-FR" dirty="0" err="1"/>
              <a:t>tous.Un</a:t>
            </a:r>
            <a:r>
              <a:rPr lang="fr-FR" dirty="0"/>
              <a:t> affichage des ressources : les activités H5P sont directement visibles dans la banque de ressource, les cours sont restaurés pour permettre une visualisation directement sur le </a:t>
            </a:r>
            <a:r>
              <a:rPr lang="fr-FR" dirty="0" err="1"/>
              <a:t>site.Le</a:t>
            </a:r>
            <a:r>
              <a:rPr lang="fr-FR" dirty="0"/>
              <a:t> fichier de restauration est directement téléchargeable par tous les visiteurs.</a:t>
            </a:r>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6</a:t>
            </a:fld>
            <a:endParaRPr lang="fr-FR"/>
          </a:p>
        </p:txBody>
      </p:sp>
    </p:spTree>
    <p:extLst>
      <p:ext uri="{BB962C8B-B14F-4D97-AF65-F5344CB8AC3E}">
        <p14:creationId xmlns:p14="http://schemas.microsoft.com/office/powerpoint/2010/main" xmlns="" val="94735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9</a:t>
            </a:fld>
            <a:endParaRPr lang="fr-FR"/>
          </a:p>
        </p:txBody>
      </p:sp>
    </p:spTree>
    <p:extLst>
      <p:ext uri="{BB962C8B-B14F-4D97-AF65-F5344CB8AC3E}">
        <p14:creationId xmlns:p14="http://schemas.microsoft.com/office/powerpoint/2010/main" xmlns="" val="27162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Tester les cours : nécessité</a:t>
            </a:r>
            <a:r>
              <a:rPr lang="fr-FR" baseline="0" dirty="0" smtClean="0"/>
              <a:t> d’être connecté pour tester les tests</a:t>
            </a:r>
            <a:endParaRPr lang="fr-FR" dirty="0"/>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11</a:t>
            </a:fld>
            <a:endParaRPr lang="fr-FR"/>
          </a:p>
        </p:txBody>
      </p:sp>
    </p:spTree>
    <p:extLst>
      <p:ext uri="{BB962C8B-B14F-4D97-AF65-F5344CB8AC3E}">
        <p14:creationId xmlns:p14="http://schemas.microsoft.com/office/powerpoint/2010/main" xmlns="" val="193546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12</a:t>
            </a:fld>
            <a:endParaRPr lang="fr-FR"/>
          </a:p>
        </p:txBody>
      </p:sp>
    </p:spTree>
    <p:extLst>
      <p:ext uri="{BB962C8B-B14F-4D97-AF65-F5344CB8AC3E}">
        <p14:creationId xmlns:p14="http://schemas.microsoft.com/office/powerpoint/2010/main" xmlns="" val="165800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besoin de simplification L'hétérogénéité des instances Moodle utilisées rend la restauration parfois complexe : le principal problème porte sur des plugins utilisés dans certains projets et absents sur d'autres.</a:t>
            </a:r>
          </a:p>
          <a:p>
            <a:pPr lvl="2"/>
            <a:r>
              <a:rPr lang="fr-FR" dirty="0"/>
              <a:t>Comment identifier les plugins qui ne seront pas restaurés ?</a:t>
            </a:r>
          </a:p>
          <a:p>
            <a:pPr lvl="2"/>
            <a:r>
              <a:rPr lang="fr-FR" dirty="0"/>
              <a:t>Comment rendre une restauration de ressource le plus transparente possible pour l'enseignant ?</a:t>
            </a:r>
          </a:p>
          <a:p>
            <a:endParaRPr lang="fr-FR" dirty="0"/>
          </a:p>
        </p:txBody>
      </p:sp>
      <p:sp>
        <p:nvSpPr>
          <p:cNvPr id="4" name="Espace réservé du numéro de diapositive 3"/>
          <p:cNvSpPr>
            <a:spLocks noGrp="1"/>
          </p:cNvSpPr>
          <p:nvPr>
            <p:ph type="sldNum" sz="quarter" idx="5"/>
          </p:nvPr>
        </p:nvSpPr>
        <p:spPr/>
        <p:txBody>
          <a:bodyPr/>
          <a:lstStyle/>
          <a:p>
            <a:fld id="{CCD8F093-48B4-CE40-94D1-713745D8CCC5}" type="slidenum">
              <a:rPr lang="fr-FR" smtClean="0"/>
              <a:pPr/>
              <a:t>13</a:t>
            </a:fld>
            <a:endParaRPr lang="fr-FR"/>
          </a:p>
        </p:txBody>
      </p:sp>
    </p:spTree>
    <p:extLst>
      <p:ext uri="{BB962C8B-B14F-4D97-AF65-F5344CB8AC3E}">
        <p14:creationId xmlns:p14="http://schemas.microsoft.com/office/powerpoint/2010/main" xmlns="" val="247532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titre 1"/>
          <p:cNvSpPr>
            <a:spLocks noGrp="1"/>
          </p:cNvSpPr>
          <p:nvPr>
            <p:ph type="title"/>
          </p:nvPr>
        </p:nvSpPr>
        <p:spPr>
          <a:xfrm>
            <a:off x="457200" y="1707654"/>
            <a:ext cx="8229600" cy="779318"/>
          </a:xfrm>
          <a:prstGeom prst="rect">
            <a:avLst/>
          </a:prstGeom>
          <a:noFill/>
        </p:spPr>
        <p:txBody>
          <a:bodyPr vert="horz" lIns="91440" tIns="45720" rIns="91440" bIns="45720" rtlCol="0" anchor="ctr">
            <a:normAutofit/>
          </a:bodyPr>
          <a:lstStyle/>
          <a:p>
            <a:r>
              <a:rPr lang="fr-FR" dirty="0"/>
              <a:t>TITRE DE LA CONFERENCE</a:t>
            </a:r>
          </a:p>
        </p:txBody>
      </p:sp>
      <p:sp>
        <p:nvSpPr>
          <p:cNvPr id="9" name="Espace réservé du pied de page 4"/>
          <p:cNvSpPr>
            <a:spLocks noGrp="1"/>
          </p:cNvSpPr>
          <p:nvPr>
            <p:ph type="ftr" sz="quarter" idx="3"/>
          </p:nvPr>
        </p:nvSpPr>
        <p:spPr>
          <a:xfrm>
            <a:off x="2886144" y="4767262"/>
            <a:ext cx="3371711" cy="3188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Votre Logo </a:t>
            </a:r>
          </a:p>
        </p:txBody>
      </p:sp>
      <p:sp>
        <p:nvSpPr>
          <p:cNvPr id="10" name="Espace réservé du numéro de diapositive 5"/>
          <p:cNvSpPr>
            <a:spLocks noGrp="1"/>
          </p:cNvSpPr>
          <p:nvPr>
            <p:ph type="sldNum" sz="quarter" idx="4"/>
          </p:nvPr>
        </p:nvSpPr>
        <p:spPr>
          <a:xfrm>
            <a:off x="6876256" y="4767262"/>
            <a:ext cx="2205608" cy="324767"/>
          </a:xfrm>
          <a:prstGeom prst="rect">
            <a:avLst/>
          </a:prstGeom>
        </p:spPr>
        <p:txBody>
          <a:bodyPr vert="horz" lIns="91440" tIns="45720" rIns="91440" bIns="45720" rtlCol="0" anchor="ctr"/>
          <a:lstStyle>
            <a:lvl1pPr algn="r">
              <a:defRPr sz="1200">
                <a:solidFill>
                  <a:schemeClr val="bg1"/>
                </a:solidFill>
              </a:defRPr>
            </a:lvl1pPr>
          </a:lstStyle>
          <a:p>
            <a:fld id="{A69C91C8-E6A1-4A63-86B3-54AF4195F488}" type="datetimeFigureOut">
              <a:rPr lang="fr-FR" smtClean="0"/>
              <a:pPr/>
              <a:t>06/07/2021</a:t>
            </a:fld>
            <a:r>
              <a:rPr lang="fr-FR" dirty="0"/>
              <a:t>  - Diapo </a:t>
            </a:r>
            <a:fld id="{AFE6AEB8-EC49-4492-B862-8BB9AF35C21D}" type="slidenum">
              <a:rPr lang="fr-FR" smtClean="0"/>
              <a:pPr/>
              <a:t>‹N°›</a:t>
            </a:fld>
            <a:endParaRPr lang="fr-FR" dirty="0"/>
          </a:p>
        </p:txBody>
      </p:sp>
      <p:sp>
        <p:nvSpPr>
          <p:cNvPr id="5" name="Espace réservé du texte 4"/>
          <p:cNvSpPr>
            <a:spLocks noGrp="1"/>
          </p:cNvSpPr>
          <p:nvPr>
            <p:ph type="body" sz="quarter" idx="10" hasCustomPrompt="1"/>
          </p:nvPr>
        </p:nvSpPr>
        <p:spPr>
          <a:xfrm>
            <a:off x="1871662" y="2715766"/>
            <a:ext cx="5400675" cy="504825"/>
          </a:xfrm>
          <a:prstGeom prst="rect">
            <a:avLst/>
          </a:prstGeom>
        </p:spPr>
        <p:txBody>
          <a:bodyPr/>
          <a:lstStyle>
            <a:lvl1pPr marL="342900" marR="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a:latin typeface="Roboto" pitchFamily="2" charset="0"/>
                <a:ea typeface="Roboto" pitchFamily="2" charset="0"/>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fr-FR" sz="2400" dirty="0">
                <a:solidFill>
                  <a:schemeClr val="tx1">
                    <a:lumMod val="75000"/>
                    <a:lumOff val="25000"/>
                  </a:schemeClr>
                </a:solidFill>
              </a:rPr>
              <a:t>Intervenant :</a:t>
            </a:r>
            <a:r>
              <a:rPr lang="fr-FR" sz="2400" baseline="0" dirty="0">
                <a:solidFill>
                  <a:schemeClr val="tx1">
                    <a:lumMod val="75000"/>
                    <a:lumOff val="25000"/>
                  </a:schemeClr>
                </a:solidFill>
              </a:rPr>
              <a:t> M.MOOMOOT</a:t>
            </a:r>
            <a:endParaRPr lang="fr-FR" sz="2400" dirty="0">
              <a:solidFill>
                <a:schemeClr val="tx1">
                  <a:lumMod val="75000"/>
                  <a:lumOff val="25000"/>
                </a:schemeClr>
              </a:solidFill>
            </a:endParaRPr>
          </a:p>
        </p:txBody>
      </p:sp>
    </p:spTree>
    <p:extLst>
      <p:ext uri="{BB962C8B-B14F-4D97-AF65-F5344CB8AC3E}">
        <p14:creationId xmlns:p14="http://schemas.microsoft.com/office/powerpoint/2010/main" xmlns="" val="347657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u pied de page 4"/>
          <p:cNvSpPr>
            <a:spLocks noGrp="1"/>
          </p:cNvSpPr>
          <p:nvPr>
            <p:ph type="ftr" sz="quarter" idx="3"/>
          </p:nvPr>
        </p:nvSpPr>
        <p:spPr>
          <a:xfrm>
            <a:off x="2886144" y="4767262"/>
            <a:ext cx="3371711" cy="3188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Votre Logo </a:t>
            </a:r>
          </a:p>
        </p:txBody>
      </p:sp>
      <p:sp>
        <p:nvSpPr>
          <p:cNvPr id="7" name="Espace réservé du numéro de diapositive 5"/>
          <p:cNvSpPr>
            <a:spLocks noGrp="1"/>
          </p:cNvSpPr>
          <p:nvPr>
            <p:ph type="sldNum" sz="quarter" idx="4"/>
          </p:nvPr>
        </p:nvSpPr>
        <p:spPr>
          <a:xfrm>
            <a:off x="6876256" y="4767262"/>
            <a:ext cx="2205608" cy="324767"/>
          </a:xfrm>
          <a:prstGeom prst="rect">
            <a:avLst/>
          </a:prstGeom>
        </p:spPr>
        <p:txBody>
          <a:bodyPr vert="horz" lIns="91440" tIns="45720" rIns="91440" bIns="45720" rtlCol="0" anchor="ctr"/>
          <a:lstStyle>
            <a:lvl1pPr algn="r">
              <a:defRPr sz="1200">
                <a:solidFill>
                  <a:schemeClr val="bg1"/>
                </a:solidFill>
              </a:defRPr>
            </a:lvl1pPr>
          </a:lstStyle>
          <a:p>
            <a:fld id="{A69C91C8-E6A1-4A63-86B3-54AF4195F488}" type="datetimeFigureOut">
              <a:rPr lang="fr-FR" smtClean="0"/>
              <a:pPr/>
              <a:t>06/07/2021</a:t>
            </a:fld>
            <a:r>
              <a:rPr lang="fr-FR" dirty="0"/>
              <a:t>  - Diapo </a:t>
            </a:r>
            <a:fld id="{AFE6AEB8-EC49-4492-B862-8BB9AF35C21D}" type="slidenum">
              <a:rPr lang="fr-FR" smtClean="0"/>
              <a:pPr/>
              <a:t>‹N°›</a:t>
            </a:fld>
            <a:endParaRPr lang="fr-FR" dirty="0"/>
          </a:p>
        </p:txBody>
      </p:sp>
    </p:spTree>
    <p:extLst>
      <p:ext uri="{BB962C8B-B14F-4D97-AF65-F5344CB8AC3E}">
        <p14:creationId xmlns:p14="http://schemas.microsoft.com/office/powerpoint/2010/main" xmlns="" val="295289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grpSp>
        <p:nvGrpSpPr>
          <p:cNvPr id="8" name="Groupe 7"/>
          <p:cNvGrpSpPr/>
          <p:nvPr userDrawn="1"/>
        </p:nvGrpSpPr>
        <p:grpSpPr>
          <a:xfrm>
            <a:off x="107504" y="1013862"/>
            <a:ext cx="2808312" cy="3430096"/>
            <a:chOff x="539552" y="1013862"/>
            <a:chExt cx="2808312" cy="3430096"/>
          </a:xfrm>
        </p:grpSpPr>
        <p:sp>
          <p:nvSpPr>
            <p:cNvPr id="4" name="Rectangle 3"/>
            <p:cNvSpPr/>
            <p:nvPr userDrawn="1"/>
          </p:nvSpPr>
          <p:spPr>
            <a:xfrm>
              <a:off x="539552" y="1059582"/>
              <a:ext cx="2808312" cy="3384376"/>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539552" y="1013862"/>
              <a:ext cx="2808312" cy="45719"/>
            </a:xfrm>
            <a:prstGeom prst="rect">
              <a:avLst/>
            </a:prstGeom>
            <a:solidFill>
              <a:srgbClr val="EC1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p:cNvGrpSpPr/>
          <p:nvPr userDrawn="1"/>
        </p:nvGrpSpPr>
        <p:grpSpPr>
          <a:xfrm>
            <a:off x="6228184" y="1013862"/>
            <a:ext cx="2808312" cy="3430096"/>
            <a:chOff x="539552" y="1013862"/>
            <a:chExt cx="2808312" cy="3430096"/>
          </a:xfrm>
        </p:grpSpPr>
        <p:sp>
          <p:nvSpPr>
            <p:cNvPr id="10" name="Rectangle 9"/>
            <p:cNvSpPr/>
            <p:nvPr userDrawn="1"/>
          </p:nvSpPr>
          <p:spPr>
            <a:xfrm>
              <a:off x="539552" y="1059582"/>
              <a:ext cx="2808312" cy="3384376"/>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539552" y="1013862"/>
              <a:ext cx="2808312" cy="45719"/>
            </a:xfrm>
            <a:prstGeom prst="rect">
              <a:avLst/>
            </a:prstGeom>
            <a:solidFill>
              <a:srgbClr val="EC1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userDrawn="1"/>
        </p:nvGrpSpPr>
        <p:grpSpPr>
          <a:xfrm>
            <a:off x="3167844" y="1013862"/>
            <a:ext cx="2808312" cy="3430096"/>
            <a:chOff x="539552" y="1013862"/>
            <a:chExt cx="2808312" cy="3430096"/>
          </a:xfrm>
        </p:grpSpPr>
        <p:sp>
          <p:nvSpPr>
            <p:cNvPr id="13" name="Rectangle 12"/>
            <p:cNvSpPr/>
            <p:nvPr userDrawn="1"/>
          </p:nvSpPr>
          <p:spPr>
            <a:xfrm>
              <a:off x="539552" y="1059582"/>
              <a:ext cx="2808312" cy="3384376"/>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539552" y="1013862"/>
              <a:ext cx="2808312" cy="45719"/>
            </a:xfrm>
            <a:prstGeom prst="rect">
              <a:avLst/>
            </a:prstGeom>
            <a:solidFill>
              <a:srgbClr val="EC1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Espace réservé du pied de page 4"/>
          <p:cNvSpPr>
            <a:spLocks noGrp="1"/>
          </p:cNvSpPr>
          <p:nvPr>
            <p:ph type="ftr" sz="quarter" idx="3"/>
          </p:nvPr>
        </p:nvSpPr>
        <p:spPr>
          <a:xfrm>
            <a:off x="2886144" y="4767262"/>
            <a:ext cx="3371711" cy="3188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Votre Logo </a:t>
            </a:r>
          </a:p>
        </p:txBody>
      </p:sp>
      <p:sp>
        <p:nvSpPr>
          <p:cNvPr id="16" name="Espace réservé du numéro de diapositive 5"/>
          <p:cNvSpPr>
            <a:spLocks noGrp="1"/>
          </p:cNvSpPr>
          <p:nvPr>
            <p:ph type="sldNum" sz="quarter" idx="4"/>
          </p:nvPr>
        </p:nvSpPr>
        <p:spPr>
          <a:xfrm>
            <a:off x="6876256" y="4767262"/>
            <a:ext cx="2205608" cy="324767"/>
          </a:xfrm>
          <a:prstGeom prst="rect">
            <a:avLst/>
          </a:prstGeom>
        </p:spPr>
        <p:txBody>
          <a:bodyPr vert="horz" lIns="91440" tIns="45720" rIns="91440" bIns="45720" rtlCol="0" anchor="ctr"/>
          <a:lstStyle>
            <a:lvl1pPr algn="r">
              <a:defRPr sz="1200">
                <a:solidFill>
                  <a:schemeClr val="bg1"/>
                </a:solidFill>
              </a:defRPr>
            </a:lvl1pPr>
          </a:lstStyle>
          <a:p>
            <a:fld id="{A69C91C8-E6A1-4A63-86B3-54AF4195F488}" type="datetimeFigureOut">
              <a:rPr lang="fr-FR" smtClean="0"/>
              <a:pPr/>
              <a:t>06/07/2021</a:t>
            </a:fld>
            <a:r>
              <a:rPr lang="fr-FR" dirty="0"/>
              <a:t>  - Diapo </a:t>
            </a:r>
            <a:fld id="{AFE6AEB8-EC49-4492-B862-8BB9AF35C21D}" type="slidenum">
              <a:rPr lang="fr-FR" smtClean="0"/>
              <a:pPr/>
              <a:t>‹N°›</a:t>
            </a:fld>
            <a:endParaRPr lang="fr-FR" dirty="0"/>
          </a:p>
        </p:txBody>
      </p:sp>
    </p:spTree>
    <p:extLst>
      <p:ext uri="{BB962C8B-B14F-4D97-AF65-F5344CB8AC3E}">
        <p14:creationId xmlns:p14="http://schemas.microsoft.com/office/powerpoint/2010/main" xmlns="" val="28999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fr-FR" dirty="0"/>
              <a:t>Modifiez le style du titre</a:t>
            </a:r>
          </a:p>
        </p:txBody>
      </p:sp>
      <p:sp>
        <p:nvSpPr>
          <p:cNvPr id="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latin typeface="Roboto" pitchFamily="2" charset="0"/>
                <a:ea typeface="Roboto"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9" name="Espace réservé du pied de page 4"/>
          <p:cNvSpPr>
            <a:spLocks noGrp="1"/>
          </p:cNvSpPr>
          <p:nvPr>
            <p:ph type="ftr" sz="quarter" idx="3"/>
          </p:nvPr>
        </p:nvSpPr>
        <p:spPr>
          <a:xfrm>
            <a:off x="2886144" y="4767262"/>
            <a:ext cx="3371711" cy="3188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Votre Logo </a:t>
            </a:r>
          </a:p>
        </p:txBody>
      </p:sp>
      <p:sp>
        <p:nvSpPr>
          <p:cNvPr id="10" name="Espace réservé du numéro de diapositive 5"/>
          <p:cNvSpPr>
            <a:spLocks noGrp="1"/>
          </p:cNvSpPr>
          <p:nvPr>
            <p:ph type="sldNum" sz="quarter" idx="4"/>
          </p:nvPr>
        </p:nvSpPr>
        <p:spPr>
          <a:xfrm>
            <a:off x="6876256" y="4767262"/>
            <a:ext cx="2205608" cy="324767"/>
          </a:xfrm>
          <a:prstGeom prst="rect">
            <a:avLst/>
          </a:prstGeom>
        </p:spPr>
        <p:txBody>
          <a:bodyPr vert="horz" lIns="91440" tIns="45720" rIns="91440" bIns="45720" rtlCol="0" anchor="ctr"/>
          <a:lstStyle>
            <a:lvl1pPr algn="r">
              <a:defRPr sz="1200">
                <a:solidFill>
                  <a:schemeClr val="bg1"/>
                </a:solidFill>
              </a:defRPr>
            </a:lvl1pPr>
          </a:lstStyle>
          <a:p>
            <a:fld id="{A69C91C8-E6A1-4A63-86B3-54AF4195F488}" type="datetimeFigureOut">
              <a:rPr lang="fr-FR" smtClean="0"/>
              <a:pPr/>
              <a:t>06/07/2021</a:t>
            </a:fld>
            <a:r>
              <a:rPr lang="fr-FR" dirty="0"/>
              <a:t>  - Diapo </a:t>
            </a:r>
            <a:fld id="{AFE6AEB8-EC49-4492-B862-8BB9AF35C21D}" type="slidenum">
              <a:rPr lang="fr-FR" smtClean="0"/>
              <a:pPr/>
              <a:t>‹N°›</a:t>
            </a:fld>
            <a:endParaRPr lang="fr-FR" dirty="0"/>
          </a:p>
        </p:txBody>
      </p:sp>
    </p:spTree>
    <p:extLst>
      <p:ext uri="{BB962C8B-B14F-4D97-AF65-F5344CB8AC3E}">
        <p14:creationId xmlns:p14="http://schemas.microsoft.com/office/powerpoint/2010/main" xmlns="" val="68423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200151"/>
            <a:ext cx="4038600" cy="3394472"/>
          </a:xfrm>
          <a:prstGeom prst="rect">
            <a:avLst/>
          </a:prstGeom>
        </p:spPr>
        <p:txBody>
          <a:bodyPr/>
          <a:lstStyle>
            <a:lvl1pPr marL="342900" indent="-342900">
              <a:buFont typeface="Wingdings" panose="05000000000000000000" pitchFamily="2" charset="2"/>
              <a:buChar char="q"/>
              <a:defRPr sz="2000">
                <a:latin typeface="Roboto" pitchFamily="2" charset="0"/>
                <a:ea typeface="Roboto" pitchFamily="2" charset="0"/>
              </a:defRPr>
            </a:lvl1pPr>
            <a:lvl2pPr marL="742950" indent="-285750">
              <a:buFont typeface="Courier New" panose="02070309020205020404" pitchFamily="49" charset="0"/>
              <a:buChar char="o"/>
              <a:defRPr sz="1800">
                <a:latin typeface="Roboto" pitchFamily="2" charset="0"/>
                <a:ea typeface="Roboto" pitchFamily="2" charset="0"/>
              </a:defRPr>
            </a:lvl2pPr>
            <a:lvl3pPr marL="1143000" indent="-228600">
              <a:buFont typeface="Arial" panose="020B0604020202020204" pitchFamily="34" charset="0"/>
              <a:buChar char="•"/>
              <a:defRPr sz="1600">
                <a:latin typeface="Roboto" pitchFamily="2" charset="0"/>
                <a:ea typeface="Roboto" pitchFamily="2" charset="0"/>
              </a:defRPr>
            </a:lvl3pPr>
            <a:lvl4pPr marL="1600200" indent="-228600">
              <a:buFont typeface="Wingdings" panose="05000000000000000000" pitchFamily="2" charset="2"/>
              <a:buChar char="§"/>
              <a:defRPr sz="1400">
                <a:latin typeface="Roboto" pitchFamily="2" charset="0"/>
                <a:ea typeface="Roboto" pitchFamily="2" charset="0"/>
              </a:defRPr>
            </a:lvl4pPr>
            <a:lvl5pPr>
              <a:defRPr sz="1200">
                <a:latin typeface="Roboto" pitchFamily="2" charset="0"/>
                <a:ea typeface="Roboto" pitchFamily="2"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8" name="Espace réservé du titre 1"/>
          <p:cNvSpPr>
            <a:spLocks noGrp="1"/>
          </p:cNvSpPr>
          <p:nvPr>
            <p:ph type="title" hasCustomPrompt="1"/>
          </p:nvPr>
        </p:nvSpPr>
        <p:spPr>
          <a:xfrm>
            <a:off x="457200" y="699542"/>
            <a:ext cx="4042792" cy="432048"/>
          </a:xfrm>
          <a:prstGeom prst="rect">
            <a:avLst/>
          </a:prstGeom>
          <a:noFill/>
        </p:spPr>
        <p:txBody>
          <a:bodyPr vert="horz" lIns="91440" tIns="45720" rIns="91440" bIns="45720" rtlCol="0" anchor="ctr">
            <a:normAutofit/>
          </a:bodyPr>
          <a:lstStyle>
            <a:lvl1pPr>
              <a:defRPr sz="2000"/>
            </a:lvl1pPr>
          </a:lstStyle>
          <a:p>
            <a:r>
              <a:rPr lang="fr-FR" dirty="0"/>
              <a:t>TITRE</a:t>
            </a:r>
          </a:p>
        </p:txBody>
      </p:sp>
      <p:sp>
        <p:nvSpPr>
          <p:cNvPr id="9" name="Espace réservé du contenu 2"/>
          <p:cNvSpPr>
            <a:spLocks noGrp="1"/>
          </p:cNvSpPr>
          <p:nvPr>
            <p:ph sz="half" idx="13"/>
          </p:nvPr>
        </p:nvSpPr>
        <p:spPr>
          <a:xfrm>
            <a:off x="4644008" y="1203598"/>
            <a:ext cx="4038600" cy="3394472"/>
          </a:xfrm>
          <a:prstGeom prst="rect">
            <a:avLst/>
          </a:prstGeom>
        </p:spPr>
        <p:txBody>
          <a:bodyPr/>
          <a:lstStyle>
            <a:lvl1pPr marL="342900" indent="-342900">
              <a:buFont typeface="Wingdings" panose="05000000000000000000" pitchFamily="2" charset="2"/>
              <a:buChar char="q"/>
              <a:defRPr sz="2000">
                <a:latin typeface="Roboto" pitchFamily="2" charset="0"/>
                <a:ea typeface="Roboto" pitchFamily="2" charset="0"/>
              </a:defRPr>
            </a:lvl1pPr>
            <a:lvl2pPr marL="742950" indent="-285750">
              <a:buFont typeface="Courier New" panose="02070309020205020404" pitchFamily="49" charset="0"/>
              <a:buChar char="o"/>
              <a:defRPr sz="1800">
                <a:latin typeface="Roboto" pitchFamily="2" charset="0"/>
                <a:ea typeface="Roboto" pitchFamily="2" charset="0"/>
              </a:defRPr>
            </a:lvl2pPr>
            <a:lvl3pPr marL="1143000" indent="-228600">
              <a:buFont typeface="Arial" panose="020B0604020202020204" pitchFamily="34" charset="0"/>
              <a:buChar char="•"/>
              <a:defRPr sz="1600">
                <a:latin typeface="Roboto" pitchFamily="2" charset="0"/>
                <a:ea typeface="Roboto" pitchFamily="2" charset="0"/>
              </a:defRPr>
            </a:lvl3pPr>
            <a:lvl4pPr marL="1600200" indent="-228600">
              <a:buFont typeface="Wingdings" panose="05000000000000000000" pitchFamily="2" charset="2"/>
              <a:buChar char="§"/>
              <a:defRPr sz="1400">
                <a:latin typeface="Roboto" pitchFamily="2" charset="0"/>
                <a:ea typeface="Roboto" pitchFamily="2" charset="0"/>
              </a:defRPr>
            </a:lvl4pPr>
            <a:lvl5pPr>
              <a:defRPr sz="1200">
                <a:latin typeface="Roboto" pitchFamily="2" charset="0"/>
                <a:ea typeface="Roboto" pitchFamily="2" charset="0"/>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10" name="Espace réservé du titre 1"/>
          <p:cNvSpPr txBox="1">
            <a:spLocks/>
          </p:cNvSpPr>
          <p:nvPr userDrawn="1"/>
        </p:nvSpPr>
        <p:spPr>
          <a:xfrm>
            <a:off x="4652392" y="699542"/>
            <a:ext cx="4042792" cy="43204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lang="fr-FR" sz="2000" kern="1200" dirty="0" smtClean="0">
                <a:solidFill>
                  <a:srgbClr val="FF0000"/>
                </a:solidFill>
                <a:latin typeface="Roboto" pitchFamily="2" charset="0"/>
                <a:ea typeface="Roboto" pitchFamily="2" charset="0"/>
                <a:cs typeface="+mj-cs"/>
              </a:defRPr>
            </a:lvl1pPr>
          </a:lstStyle>
          <a:p>
            <a:r>
              <a:rPr lang="fr-FR" dirty="0"/>
              <a:t>TITRE</a:t>
            </a:r>
          </a:p>
        </p:txBody>
      </p:sp>
      <p:sp>
        <p:nvSpPr>
          <p:cNvPr id="11" name="Espace réservé du pied de page 4"/>
          <p:cNvSpPr>
            <a:spLocks noGrp="1"/>
          </p:cNvSpPr>
          <p:nvPr>
            <p:ph type="ftr" sz="quarter" idx="3"/>
          </p:nvPr>
        </p:nvSpPr>
        <p:spPr>
          <a:xfrm>
            <a:off x="2886144" y="4767262"/>
            <a:ext cx="3371711" cy="3188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Votre Logo </a:t>
            </a:r>
          </a:p>
        </p:txBody>
      </p:sp>
      <p:sp>
        <p:nvSpPr>
          <p:cNvPr id="12" name="Espace réservé du numéro de diapositive 5"/>
          <p:cNvSpPr>
            <a:spLocks noGrp="1"/>
          </p:cNvSpPr>
          <p:nvPr>
            <p:ph type="sldNum" sz="quarter" idx="4"/>
          </p:nvPr>
        </p:nvSpPr>
        <p:spPr>
          <a:xfrm>
            <a:off x="6876256" y="4767262"/>
            <a:ext cx="2205608" cy="324767"/>
          </a:xfrm>
          <a:prstGeom prst="rect">
            <a:avLst/>
          </a:prstGeom>
        </p:spPr>
        <p:txBody>
          <a:bodyPr vert="horz" lIns="91440" tIns="45720" rIns="91440" bIns="45720" rtlCol="0" anchor="ctr"/>
          <a:lstStyle>
            <a:lvl1pPr algn="r">
              <a:defRPr sz="1200">
                <a:solidFill>
                  <a:schemeClr val="bg1"/>
                </a:solidFill>
              </a:defRPr>
            </a:lvl1pPr>
          </a:lstStyle>
          <a:p>
            <a:fld id="{A69C91C8-E6A1-4A63-86B3-54AF4195F488}" type="datetimeFigureOut">
              <a:rPr lang="fr-FR" smtClean="0"/>
              <a:pPr/>
              <a:t>06/07/2021</a:t>
            </a:fld>
            <a:r>
              <a:rPr lang="fr-FR" dirty="0"/>
              <a:t>  - Diapo </a:t>
            </a:r>
            <a:fld id="{AFE6AEB8-EC49-4492-B862-8BB9AF35C21D}" type="slidenum">
              <a:rPr lang="fr-FR" smtClean="0"/>
              <a:pPr/>
              <a:t>‹N°›</a:t>
            </a:fld>
            <a:endParaRPr lang="fr-FR" dirty="0"/>
          </a:p>
        </p:txBody>
      </p:sp>
    </p:spTree>
    <p:extLst>
      <p:ext uri="{BB962C8B-B14F-4D97-AF65-F5344CB8AC3E}">
        <p14:creationId xmlns:p14="http://schemas.microsoft.com/office/powerpoint/2010/main" xmlns="" val="292549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1"/>
          <p:cNvSpPr>
            <a:spLocks noGrp="1"/>
          </p:cNvSpPr>
          <p:nvPr>
            <p:ph type="title"/>
          </p:nvPr>
        </p:nvSpPr>
        <p:spPr>
          <a:xfrm>
            <a:off x="1821904" y="3984427"/>
            <a:ext cx="5486400" cy="425054"/>
          </a:xfrm>
          <a:prstGeom prst="rect">
            <a:avLst/>
          </a:prstGeom>
        </p:spPr>
        <p:txBody>
          <a:bodyPr anchor="b"/>
          <a:lstStyle>
            <a:lvl1pPr algn="ctr">
              <a:defRPr sz="2000" b="1"/>
            </a:lvl1pPr>
          </a:lstStyle>
          <a:p>
            <a:r>
              <a:rPr lang="fr-FR" dirty="0"/>
              <a:t>Modifiez le style du titre</a:t>
            </a:r>
          </a:p>
        </p:txBody>
      </p:sp>
      <p:sp>
        <p:nvSpPr>
          <p:cNvPr id="7" name="Espace réservé pour une image  2"/>
          <p:cNvSpPr>
            <a:spLocks noGrp="1"/>
          </p:cNvSpPr>
          <p:nvPr>
            <p:ph type="pic" idx="1"/>
          </p:nvPr>
        </p:nvSpPr>
        <p:spPr>
          <a:xfrm>
            <a:off x="1821904" y="843558"/>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pied de page 4"/>
          <p:cNvSpPr>
            <a:spLocks noGrp="1"/>
          </p:cNvSpPr>
          <p:nvPr>
            <p:ph type="ftr" sz="quarter" idx="3"/>
          </p:nvPr>
        </p:nvSpPr>
        <p:spPr>
          <a:xfrm>
            <a:off x="2886144" y="4767262"/>
            <a:ext cx="3371711" cy="3188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Votre Logo </a:t>
            </a:r>
          </a:p>
        </p:txBody>
      </p:sp>
      <p:sp>
        <p:nvSpPr>
          <p:cNvPr id="9" name="Espace réservé du numéro de diapositive 5"/>
          <p:cNvSpPr>
            <a:spLocks noGrp="1"/>
          </p:cNvSpPr>
          <p:nvPr>
            <p:ph type="sldNum" sz="quarter" idx="4"/>
          </p:nvPr>
        </p:nvSpPr>
        <p:spPr>
          <a:xfrm>
            <a:off x="6876256" y="4767262"/>
            <a:ext cx="2205608" cy="324767"/>
          </a:xfrm>
          <a:prstGeom prst="rect">
            <a:avLst/>
          </a:prstGeom>
        </p:spPr>
        <p:txBody>
          <a:bodyPr vert="horz" lIns="91440" tIns="45720" rIns="91440" bIns="45720" rtlCol="0" anchor="ctr"/>
          <a:lstStyle>
            <a:lvl1pPr algn="r">
              <a:defRPr sz="1200">
                <a:solidFill>
                  <a:schemeClr val="bg1"/>
                </a:solidFill>
              </a:defRPr>
            </a:lvl1pPr>
          </a:lstStyle>
          <a:p>
            <a:fld id="{A69C91C8-E6A1-4A63-86B3-54AF4195F488}" type="datetimeFigureOut">
              <a:rPr lang="fr-FR" smtClean="0"/>
              <a:pPr/>
              <a:t>06/07/2021</a:t>
            </a:fld>
            <a:r>
              <a:rPr lang="fr-FR" dirty="0"/>
              <a:t>  - Diapo </a:t>
            </a:r>
            <a:fld id="{AFE6AEB8-EC49-4492-B862-8BB9AF35C21D}" type="slidenum">
              <a:rPr lang="fr-FR" smtClean="0"/>
              <a:pPr/>
              <a:t>‹N°›</a:t>
            </a:fld>
            <a:endParaRPr lang="fr-FR" dirty="0"/>
          </a:p>
        </p:txBody>
      </p:sp>
    </p:spTree>
    <p:extLst>
      <p:ext uri="{BB962C8B-B14F-4D97-AF65-F5344CB8AC3E}">
        <p14:creationId xmlns:p14="http://schemas.microsoft.com/office/powerpoint/2010/main" xmlns="" val="96897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2536" y="484168"/>
            <a:ext cx="5928360" cy="4244340"/>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148064" y="739438"/>
            <a:ext cx="3901440" cy="1866900"/>
          </a:xfrm>
          <a:prstGeom prst="rect">
            <a:avLst/>
          </a:prstGeom>
        </p:spPr>
      </p:pic>
      <p:pic>
        <p:nvPicPr>
          <p:cNvPr id="7" name="Image 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228184" y="3365539"/>
            <a:ext cx="2301240" cy="929640"/>
          </a:xfrm>
          <a:prstGeom prst="rect">
            <a:avLst/>
          </a:prstGeom>
        </p:spPr>
      </p:pic>
    </p:spTree>
    <p:extLst>
      <p:ext uri="{BB962C8B-B14F-4D97-AF65-F5344CB8AC3E}">
        <p14:creationId xmlns:p14="http://schemas.microsoft.com/office/powerpoint/2010/main" xmlns="" val="111469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9" name="Espace réservé du pied de page 4"/>
          <p:cNvSpPr>
            <a:spLocks noGrp="1"/>
          </p:cNvSpPr>
          <p:nvPr>
            <p:ph type="ftr" sz="quarter" idx="3"/>
          </p:nvPr>
        </p:nvSpPr>
        <p:spPr>
          <a:xfrm>
            <a:off x="2886144" y="4767262"/>
            <a:ext cx="3371711" cy="3188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Votre Logo </a:t>
            </a:r>
          </a:p>
        </p:txBody>
      </p:sp>
      <p:sp>
        <p:nvSpPr>
          <p:cNvPr id="10" name="Espace réservé du numéro de diapositive 5"/>
          <p:cNvSpPr>
            <a:spLocks noGrp="1"/>
          </p:cNvSpPr>
          <p:nvPr>
            <p:ph type="sldNum" sz="quarter" idx="4"/>
          </p:nvPr>
        </p:nvSpPr>
        <p:spPr>
          <a:xfrm>
            <a:off x="6876256" y="4767262"/>
            <a:ext cx="2205608" cy="324767"/>
          </a:xfrm>
          <a:prstGeom prst="rect">
            <a:avLst/>
          </a:prstGeom>
        </p:spPr>
        <p:txBody>
          <a:bodyPr vert="horz" lIns="91440" tIns="45720" rIns="91440" bIns="45720" rtlCol="0" anchor="ctr"/>
          <a:lstStyle>
            <a:lvl1pPr algn="r">
              <a:defRPr sz="1200">
                <a:solidFill>
                  <a:schemeClr val="bg1"/>
                </a:solidFill>
              </a:defRPr>
            </a:lvl1pPr>
          </a:lstStyle>
          <a:p>
            <a:fld id="{A69C91C8-E6A1-4A63-86B3-54AF4195F488}" type="datetimeFigureOut">
              <a:rPr lang="fr-FR" smtClean="0"/>
              <a:pPr/>
              <a:t>06/07/2021</a:t>
            </a:fld>
            <a:r>
              <a:rPr lang="fr-FR" dirty="0"/>
              <a:t>  - Diapo </a:t>
            </a:r>
            <a:fld id="{AFE6AEB8-EC49-4492-B862-8BB9AF35C21D}" type="slidenum">
              <a:rPr lang="fr-FR" smtClean="0"/>
              <a:pPr/>
              <a:t>‹N°›</a:t>
            </a:fld>
            <a:endParaRPr lang="fr-FR" dirty="0"/>
          </a:p>
        </p:txBody>
      </p:sp>
    </p:spTree>
    <p:extLst>
      <p:ext uri="{BB962C8B-B14F-4D97-AF65-F5344CB8AC3E}">
        <p14:creationId xmlns:p14="http://schemas.microsoft.com/office/powerpoint/2010/main" xmlns="" val="115635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4" r:id="rId6"/>
    <p:sldLayoutId id="2147483655" r:id="rId7"/>
  </p:sldLayoutIdLst>
  <p:txStyles>
    <p:titleStyle>
      <a:lvl1pPr algn="ctr" defTabSz="914400" rtl="0" eaLnBrk="1" latinLnBrk="0" hangingPunct="1">
        <a:spcBef>
          <a:spcPct val="0"/>
        </a:spcBef>
        <a:buNone/>
        <a:defRPr lang="fr-FR" sz="4000" kern="1200" dirty="0" smtClean="0">
          <a:solidFill>
            <a:srgbClr val="FF0000"/>
          </a:solidFill>
          <a:latin typeface="Roboto" pitchFamily="2" charset="0"/>
          <a:ea typeface="Roboto" pitchFamily="2"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s://iam.unistra.f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610464" y="553704"/>
            <a:ext cx="8229600" cy="1571406"/>
          </a:xfrm>
        </p:spPr>
        <p:txBody>
          <a:bodyPr>
            <a:normAutofit/>
          </a:bodyPr>
          <a:lstStyle/>
          <a:p>
            <a:r>
              <a:rPr lang="fr-FR" sz="2800" dirty="0"/>
              <a:t>IAM, une plateforme inter-académique </a:t>
            </a:r>
            <a:br>
              <a:rPr lang="fr-FR" sz="2800" dirty="0"/>
            </a:br>
            <a:r>
              <a:rPr lang="fr-FR" sz="2800" dirty="0"/>
              <a:t>pour le second degré : le défi du partage</a:t>
            </a:r>
          </a:p>
        </p:txBody>
      </p:sp>
      <p:sp>
        <p:nvSpPr>
          <p:cNvPr id="3" name="Espace réservé du texte 2">
            <a:extLst>
              <a:ext uri="{FF2B5EF4-FFF2-40B4-BE49-F238E27FC236}">
                <a16:creationId xmlns:a16="http://schemas.microsoft.com/office/drawing/2014/main" xmlns="" id="{3E51C127-0B36-E344-B940-E6F5C486A180}"/>
              </a:ext>
            </a:extLst>
          </p:cNvPr>
          <p:cNvSpPr>
            <a:spLocks noGrp="1"/>
          </p:cNvSpPr>
          <p:nvPr>
            <p:ph type="body" sz="quarter" idx="10"/>
          </p:nvPr>
        </p:nvSpPr>
        <p:spPr>
          <a:xfrm>
            <a:off x="443576" y="3282234"/>
            <a:ext cx="3240360" cy="1152128"/>
          </a:xfrm>
        </p:spPr>
        <p:txBody>
          <a:bodyPr/>
          <a:lstStyle/>
          <a:p>
            <a:pPr algn="l"/>
            <a:r>
              <a:rPr lang="fr-FR" sz="1400" dirty="0"/>
              <a:t>Marc </a:t>
            </a:r>
            <a:r>
              <a:rPr lang="fr-FR" sz="1400" dirty="0" err="1"/>
              <a:t>Neiss</a:t>
            </a:r>
            <a:r>
              <a:rPr lang="fr-FR" sz="1400" dirty="0"/>
              <a:t> </a:t>
            </a:r>
          </a:p>
          <a:p>
            <a:pPr algn="l"/>
            <a:r>
              <a:rPr lang="fr-FR" sz="1400" dirty="0"/>
              <a:t>Frédéric Absalon</a:t>
            </a:r>
          </a:p>
          <a:p>
            <a:pPr algn="l"/>
            <a:r>
              <a:rPr lang="fr-FR" sz="1400" dirty="0"/>
              <a:t>Pierre-Etienne </a:t>
            </a:r>
            <a:r>
              <a:rPr lang="fr-FR" sz="1400" dirty="0" err="1"/>
              <a:t>Colard</a:t>
            </a:r>
            <a:endParaRPr lang="fr-FR" sz="1400" dirty="0"/>
          </a:p>
          <a:p>
            <a:pPr algn="l"/>
            <a:r>
              <a:rPr lang="fr-FR" sz="1400" dirty="0"/>
              <a:t>Marie-Christine </a:t>
            </a:r>
            <a:r>
              <a:rPr lang="fr-FR" sz="1400" dirty="0" err="1"/>
              <a:t>Uhlen</a:t>
            </a:r>
            <a:endParaRPr lang="fr-FR" sz="1400" dirty="0"/>
          </a:p>
        </p:txBody>
      </p:sp>
      <p:pic>
        <p:nvPicPr>
          <p:cNvPr id="5" name="Image 4" descr="Une image contenant texte&#10;&#10;Description générée automatiquement">
            <a:extLst>
              <a:ext uri="{FF2B5EF4-FFF2-40B4-BE49-F238E27FC236}">
                <a16:creationId xmlns:a16="http://schemas.microsoft.com/office/drawing/2014/main" xmlns="" id="{80DEF54A-8558-864C-8C3A-F85B9E9D41B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2360642"/>
            <a:ext cx="1713294" cy="529357"/>
          </a:xfrm>
          <a:prstGeom prst="rect">
            <a:avLst/>
          </a:prstGeom>
        </p:spPr>
      </p:pic>
      <p:pic>
        <p:nvPicPr>
          <p:cNvPr id="7" name="Image 6">
            <a:extLst>
              <a:ext uri="{FF2B5EF4-FFF2-40B4-BE49-F238E27FC236}">
                <a16:creationId xmlns:a16="http://schemas.microsoft.com/office/drawing/2014/main" xmlns="" id="{50DCC33F-1DB1-4843-8BC5-8D71AA7CD2D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0400" y="2341609"/>
            <a:ext cx="4932040" cy="1825720"/>
          </a:xfrm>
          <a:prstGeom prst="rect">
            <a:avLst/>
          </a:prstGeom>
        </p:spPr>
      </p:pic>
      <p:sp>
        <p:nvSpPr>
          <p:cNvPr id="9" name="Espace réservé du texte 2">
            <a:extLst>
              <a:ext uri="{FF2B5EF4-FFF2-40B4-BE49-F238E27FC236}">
                <a16:creationId xmlns:a16="http://schemas.microsoft.com/office/drawing/2014/main" xmlns="" id="{86DA89C0-3115-7B4E-9033-31C323F1F9C8}"/>
              </a:ext>
            </a:extLst>
          </p:cNvPr>
          <p:cNvSpPr txBox="1">
            <a:spLocks/>
          </p:cNvSpPr>
          <p:nvPr/>
        </p:nvSpPr>
        <p:spPr>
          <a:xfrm>
            <a:off x="5004048" y="4278928"/>
            <a:ext cx="3240360" cy="310868"/>
          </a:xfrm>
          <a:prstGeom prst="rect">
            <a:avLst/>
          </a:prstGeom>
        </p:spPr>
        <p:txBody>
          <a:bodyPr/>
          <a:lstStyle>
            <a:lvl1pPr marL="342900" marR="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400" dirty="0"/>
              <a:t>https://</a:t>
            </a:r>
            <a:r>
              <a:rPr lang="fr-FR" sz="1400" dirty="0" err="1"/>
              <a:t>iam.unistra.fr</a:t>
            </a:r>
            <a:endParaRPr lang="fr-FR" sz="1400" dirty="0"/>
          </a:p>
        </p:txBody>
      </p:sp>
    </p:spTree>
    <p:extLst>
      <p:ext uri="{BB962C8B-B14F-4D97-AF65-F5344CB8AC3E}">
        <p14:creationId xmlns:p14="http://schemas.microsoft.com/office/powerpoint/2010/main" xmlns="" val="252725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843558"/>
            <a:ext cx="6048671" cy="3342914"/>
          </a:xfrm>
          <a:prstGeom prst="rect">
            <a:avLst/>
          </a:prstGeom>
          <a:noFill/>
          <a:ln w="9525">
            <a:noFill/>
            <a:miter lim="800000"/>
            <a:headEnd/>
            <a:tailEnd/>
          </a:ln>
          <a:effectLst/>
        </p:spPr>
      </p:pic>
      <p:sp>
        <p:nvSpPr>
          <p:cNvPr id="3" name="Titre 1">
            <a:extLst>
              <a:ext uri="{FF2B5EF4-FFF2-40B4-BE49-F238E27FC236}">
                <a16:creationId xmlns:a16="http://schemas.microsoft.com/office/drawing/2014/main" xmlns="" id="{552EEB74-9A1C-8043-A1EE-1AEFA0755068}"/>
              </a:ext>
            </a:extLst>
          </p:cNvPr>
          <p:cNvSpPr txBox="1">
            <a:spLocks/>
          </p:cNvSpPr>
          <p:nvPr/>
        </p:nvSpPr>
        <p:spPr>
          <a:xfrm>
            <a:off x="5580112" y="987574"/>
            <a:ext cx="3456384" cy="122595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srgbClr val="FF0000"/>
                </a:solidFill>
                <a:effectLst/>
                <a:uLnTx/>
                <a:uFillTx/>
                <a:latin typeface="Roboto" pitchFamily="2" charset="0"/>
                <a:ea typeface="Roboto" pitchFamily="2" charset="0"/>
                <a:cs typeface="+mj-cs"/>
              </a:rPr>
              <a:t>Identification</a:t>
            </a:r>
            <a:r>
              <a:rPr kumimoji="0" lang="fr-FR" sz="2800" b="0" i="0" u="none" strike="noStrike" kern="1200" cap="none" spc="0" normalizeH="0" noProof="0" dirty="0" smtClean="0">
                <a:ln>
                  <a:noFill/>
                </a:ln>
                <a:solidFill>
                  <a:srgbClr val="FF0000"/>
                </a:solidFill>
                <a:effectLst/>
                <a:uLnTx/>
                <a:uFillTx/>
                <a:latin typeface="Roboto" pitchFamily="2" charset="0"/>
                <a:ea typeface="Roboto" pitchFamily="2" charset="0"/>
                <a:cs typeface="+mj-cs"/>
              </a:rPr>
              <a:t> des auteurs - contact</a:t>
            </a:r>
            <a:endParaRPr kumimoji="0" lang="fr-FR" sz="2800" b="0" i="0" u="none" strike="noStrike" kern="1200" cap="none" spc="0" normalizeH="0" baseline="0" noProof="0" dirty="0">
              <a:ln>
                <a:noFill/>
              </a:ln>
              <a:solidFill>
                <a:srgbClr val="FF0000"/>
              </a:solidFill>
              <a:effectLst/>
              <a:uLnTx/>
              <a:uFillTx/>
              <a:latin typeface="Roboto" pitchFamily="2" charset="0"/>
              <a:ea typeface="Roboto" pitchFamily="2" charset="0"/>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4720672" y="460006"/>
            <a:ext cx="4393584" cy="1225958"/>
          </a:xfrm>
        </p:spPr>
        <p:txBody>
          <a:bodyPr>
            <a:normAutofit/>
          </a:bodyPr>
          <a:lstStyle/>
          <a:p>
            <a:r>
              <a:rPr lang="fr-FR" sz="2800" dirty="0"/>
              <a:t>la BDD de Moodle</a:t>
            </a:r>
          </a:p>
        </p:txBody>
      </p:sp>
      <p:sp>
        <p:nvSpPr>
          <p:cNvPr id="10" name="Espace réservé du texte 2">
            <a:extLst>
              <a:ext uri="{FF2B5EF4-FFF2-40B4-BE49-F238E27FC236}">
                <a16:creationId xmlns:a16="http://schemas.microsoft.com/office/drawing/2014/main" xmlns="" id="{9AAB5C39-0E1E-DA44-A2E8-E28D46FAF6B2}"/>
              </a:ext>
            </a:extLst>
          </p:cNvPr>
          <p:cNvSpPr>
            <a:spLocks noGrp="1"/>
          </p:cNvSpPr>
          <p:nvPr>
            <p:ph type="body" sz="quarter" idx="10"/>
          </p:nvPr>
        </p:nvSpPr>
        <p:spPr>
          <a:xfrm>
            <a:off x="4937244" y="1685964"/>
            <a:ext cx="3960440" cy="825058"/>
          </a:xfrm>
        </p:spPr>
        <p:txBody>
          <a:bodyPr/>
          <a:lstStyle/>
          <a:p>
            <a:pPr algn="l"/>
            <a:r>
              <a:rPr lang="fr-FR" sz="1400" dirty="0"/>
              <a:t>Un catalogue pour tester les cours et récupérer les archives</a:t>
            </a:r>
          </a:p>
          <a:p>
            <a:pPr algn="l"/>
            <a:r>
              <a:rPr lang="fr-FR" sz="1400" dirty="0"/>
              <a:t>Un outil de recherche</a:t>
            </a:r>
          </a:p>
          <a:p>
            <a:pPr algn="l"/>
            <a:endParaRPr lang="fr-FR" sz="1400" dirty="0"/>
          </a:p>
        </p:txBody>
      </p:sp>
      <p:pic>
        <p:nvPicPr>
          <p:cNvPr id="4" name="Image 3">
            <a:extLst>
              <a:ext uri="{FF2B5EF4-FFF2-40B4-BE49-F238E27FC236}">
                <a16:creationId xmlns:a16="http://schemas.microsoft.com/office/drawing/2014/main" xmlns="" id="{FBFF0998-7FDB-F447-8952-C4644BE955C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6231" y="915566"/>
            <a:ext cx="4528201" cy="331236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xmlns="" id="{5517C29D-3295-7F4B-8789-B6B75F4431C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0672" y="2916052"/>
            <a:ext cx="4292270" cy="825059"/>
          </a:xfrm>
          <a:prstGeom prst="rect">
            <a:avLst/>
          </a:prstGeom>
        </p:spPr>
      </p:pic>
    </p:spTree>
    <p:extLst>
      <p:ext uri="{BB962C8B-B14F-4D97-AF65-F5344CB8AC3E}">
        <p14:creationId xmlns:p14="http://schemas.microsoft.com/office/powerpoint/2010/main" xmlns="" val="221727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2195736" y="667955"/>
            <a:ext cx="4393584" cy="1225958"/>
          </a:xfrm>
        </p:spPr>
        <p:txBody>
          <a:bodyPr>
            <a:normAutofit/>
          </a:bodyPr>
          <a:lstStyle/>
          <a:p>
            <a:r>
              <a:rPr lang="fr-FR" sz="2800" dirty="0"/>
              <a:t>Le comité éditorial</a:t>
            </a:r>
          </a:p>
        </p:txBody>
      </p:sp>
      <p:sp>
        <p:nvSpPr>
          <p:cNvPr id="10" name="Espace réservé du texte 2">
            <a:extLst>
              <a:ext uri="{FF2B5EF4-FFF2-40B4-BE49-F238E27FC236}">
                <a16:creationId xmlns:a16="http://schemas.microsoft.com/office/drawing/2014/main" xmlns="" id="{9AAB5C39-0E1E-DA44-A2E8-E28D46FAF6B2}"/>
              </a:ext>
            </a:extLst>
          </p:cNvPr>
          <p:cNvSpPr>
            <a:spLocks noGrp="1"/>
          </p:cNvSpPr>
          <p:nvPr>
            <p:ph type="body" sz="quarter" idx="10"/>
          </p:nvPr>
        </p:nvSpPr>
        <p:spPr>
          <a:xfrm>
            <a:off x="2699792" y="1762698"/>
            <a:ext cx="3636404" cy="825058"/>
          </a:xfrm>
        </p:spPr>
        <p:txBody>
          <a:bodyPr/>
          <a:lstStyle/>
          <a:p>
            <a:pPr algn="l"/>
            <a:r>
              <a:rPr lang="fr-FR" sz="1400" dirty="0" err="1" smtClean="0"/>
              <a:t>Interacadémique</a:t>
            </a:r>
            <a:endParaRPr lang="fr-FR" sz="1400" dirty="0" smtClean="0"/>
          </a:p>
          <a:p>
            <a:pPr algn="l"/>
            <a:r>
              <a:rPr lang="fr-FR" sz="1400" dirty="0" smtClean="0"/>
              <a:t>Déploie </a:t>
            </a:r>
            <a:r>
              <a:rPr lang="fr-FR" sz="1400" dirty="0"/>
              <a:t>les cours</a:t>
            </a:r>
          </a:p>
          <a:p>
            <a:pPr algn="l"/>
            <a:r>
              <a:rPr lang="fr-FR" sz="1400" dirty="0"/>
              <a:t>Valide et finalise les fiches de dépôt</a:t>
            </a:r>
          </a:p>
          <a:p>
            <a:pPr algn="l"/>
            <a:endParaRPr lang="fr-FR" sz="1400" dirty="0"/>
          </a:p>
          <a:p>
            <a:pPr algn="l"/>
            <a:endParaRPr lang="fr-FR" sz="1400" dirty="0"/>
          </a:p>
        </p:txBody>
      </p:sp>
      <p:pic>
        <p:nvPicPr>
          <p:cNvPr id="5" name="Image 4">
            <a:extLst>
              <a:ext uri="{FF2B5EF4-FFF2-40B4-BE49-F238E27FC236}">
                <a16:creationId xmlns:a16="http://schemas.microsoft.com/office/drawing/2014/main" xmlns="" id="{35A39D33-F248-2C43-BE2E-1687DA49F3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2859782"/>
            <a:ext cx="7486212" cy="1372612"/>
          </a:xfrm>
          <a:prstGeom prst="rect">
            <a:avLst/>
          </a:prstGeom>
        </p:spPr>
      </p:pic>
    </p:spTree>
    <p:extLst>
      <p:ext uri="{BB962C8B-B14F-4D97-AF65-F5344CB8AC3E}">
        <p14:creationId xmlns:p14="http://schemas.microsoft.com/office/powerpoint/2010/main" xmlns="" val="103664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3923928" y="627534"/>
            <a:ext cx="4393584" cy="1225958"/>
          </a:xfrm>
        </p:spPr>
        <p:txBody>
          <a:bodyPr>
            <a:normAutofit/>
          </a:bodyPr>
          <a:lstStyle/>
          <a:p>
            <a:r>
              <a:rPr lang="fr-FR" sz="2800" dirty="0"/>
              <a:t>La problématique </a:t>
            </a:r>
            <a:br>
              <a:rPr lang="fr-FR" sz="2800" dirty="0"/>
            </a:br>
            <a:r>
              <a:rPr lang="fr-FR" sz="2800" dirty="0"/>
              <a:t>des plugins</a:t>
            </a:r>
          </a:p>
        </p:txBody>
      </p:sp>
      <p:pic>
        <p:nvPicPr>
          <p:cNvPr id="4099" name="Picture 3"/>
          <p:cNvPicPr>
            <a:picLocks noChangeAspect="1" noChangeArrowheads="1"/>
          </p:cNvPicPr>
          <p:nvPr/>
        </p:nvPicPr>
        <p:blipFill>
          <a:blip r:embed="rId3" cstate="print"/>
          <a:srcRect/>
          <a:stretch>
            <a:fillRect/>
          </a:stretch>
        </p:blipFill>
        <p:spPr bwMode="auto">
          <a:xfrm>
            <a:off x="467544" y="987574"/>
            <a:ext cx="1584176" cy="356689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2483768" y="1275606"/>
            <a:ext cx="1917645" cy="2296096"/>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5004048" y="1851670"/>
            <a:ext cx="2809240" cy="2715766"/>
          </a:xfrm>
          <a:prstGeom prst="rect">
            <a:avLst/>
          </a:prstGeom>
          <a:noFill/>
          <a:ln w="9525">
            <a:noFill/>
            <a:miter lim="800000"/>
            <a:headEnd/>
            <a:tailEnd/>
          </a:ln>
          <a:effectLst/>
        </p:spPr>
      </p:pic>
    </p:spTree>
    <p:extLst>
      <p:ext uri="{BB962C8B-B14F-4D97-AF65-F5344CB8AC3E}">
        <p14:creationId xmlns:p14="http://schemas.microsoft.com/office/powerpoint/2010/main" xmlns="" val="370147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2411760" y="627534"/>
            <a:ext cx="4393584" cy="793910"/>
          </a:xfrm>
        </p:spPr>
        <p:txBody>
          <a:bodyPr>
            <a:normAutofit/>
          </a:bodyPr>
          <a:lstStyle/>
          <a:p>
            <a:r>
              <a:rPr lang="fr-FR" sz="2800" dirty="0"/>
              <a:t>Appel à contribution</a:t>
            </a:r>
          </a:p>
        </p:txBody>
      </p:sp>
      <p:sp>
        <p:nvSpPr>
          <p:cNvPr id="3" name="ZoneTexte 2"/>
          <p:cNvSpPr txBox="1"/>
          <p:nvPr/>
        </p:nvSpPr>
        <p:spPr>
          <a:xfrm>
            <a:off x="2915816" y="3651870"/>
            <a:ext cx="3456384" cy="523220"/>
          </a:xfrm>
          <a:prstGeom prst="rect">
            <a:avLst/>
          </a:prstGeom>
          <a:noFill/>
        </p:spPr>
        <p:txBody>
          <a:bodyPr wrap="square" rtlCol="0">
            <a:spAutoFit/>
          </a:bodyPr>
          <a:lstStyle/>
          <a:p>
            <a:r>
              <a:rPr lang="fr-FR" sz="2800" dirty="0" smtClean="0">
                <a:hlinkClick r:id="rId3"/>
              </a:rPr>
              <a:t>https://iam.unistra.fr/</a:t>
            </a:r>
            <a:endParaRPr lang="fr-FR" sz="2800" dirty="0"/>
          </a:p>
        </p:txBody>
      </p:sp>
      <p:pic>
        <p:nvPicPr>
          <p:cNvPr id="4" name="Image 3">
            <a:extLst>
              <a:ext uri="{FF2B5EF4-FFF2-40B4-BE49-F238E27FC236}">
                <a16:creationId xmlns:a16="http://schemas.microsoft.com/office/drawing/2014/main" xmlns="" id="{50DCC33F-1DB1-4843-8BC5-8D71AA7CD2D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51720" y="1491630"/>
            <a:ext cx="4932040" cy="1825720"/>
          </a:xfrm>
          <a:prstGeom prst="rect">
            <a:avLst/>
          </a:prstGeom>
        </p:spPr>
      </p:pic>
    </p:spTree>
    <p:extLst>
      <p:ext uri="{BB962C8B-B14F-4D97-AF65-F5344CB8AC3E}">
        <p14:creationId xmlns:p14="http://schemas.microsoft.com/office/powerpoint/2010/main" xmlns="" val="57643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610464" y="553704"/>
            <a:ext cx="8229600" cy="1571406"/>
          </a:xfrm>
        </p:spPr>
        <p:txBody>
          <a:bodyPr>
            <a:normAutofit/>
          </a:bodyPr>
          <a:lstStyle/>
          <a:p>
            <a:r>
              <a:rPr lang="fr-FR" sz="2800" dirty="0"/>
              <a:t>Une communauté au service </a:t>
            </a:r>
            <a:br>
              <a:rPr lang="fr-FR" sz="2800" dirty="0"/>
            </a:br>
            <a:r>
              <a:rPr lang="fr-FR" sz="2800" dirty="0"/>
              <a:t>de la démocratisation de Moodle</a:t>
            </a:r>
          </a:p>
        </p:txBody>
      </p:sp>
      <p:pic>
        <p:nvPicPr>
          <p:cNvPr id="10" name="Image 9" descr="Une image contenant texte&#10;&#10;Description générée automatiquement">
            <a:extLst>
              <a:ext uri="{FF2B5EF4-FFF2-40B4-BE49-F238E27FC236}">
                <a16:creationId xmlns:a16="http://schemas.microsoft.com/office/drawing/2014/main" xmlns="" id="{A4D3325D-F2EB-9342-8A9D-FADA8DFD52E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23968" y="2055297"/>
            <a:ext cx="2160000" cy="1109670"/>
          </a:xfrm>
          <a:prstGeom prst="rect">
            <a:avLst/>
          </a:prstGeom>
        </p:spPr>
      </p:pic>
      <p:pic>
        <p:nvPicPr>
          <p:cNvPr id="12" name="Image 11" descr="Une image contenant alimentation, intérieur, en-cas, repas&#10;&#10;Description générée automatiquement">
            <a:extLst>
              <a:ext uri="{FF2B5EF4-FFF2-40B4-BE49-F238E27FC236}">
                <a16:creationId xmlns:a16="http://schemas.microsoft.com/office/drawing/2014/main" xmlns="" id="{A9F6FF52-2B20-8D45-9E38-9B955E755E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35432" y="3291830"/>
            <a:ext cx="2160000" cy="1103478"/>
          </a:xfrm>
          <a:prstGeom prst="rect">
            <a:avLst/>
          </a:prstGeom>
        </p:spPr>
      </p:pic>
      <p:pic>
        <p:nvPicPr>
          <p:cNvPr id="14" name="Image 13" descr="Une image contenant texte, en bois, bois&#10;&#10;Description générée automatiquement">
            <a:extLst>
              <a:ext uri="{FF2B5EF4-FFF2-40B4-BE49-F238E27FC236}">
                <a16:creationId xmlns:a16="http://schemas.microsoft.com/office/drawing/2014/main" xmlns="" id="{6A6A6ACA-6DD2-2149-B06B-DC31906AE9C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76296" y="2043881"/>
            <a:ext cx="2160000" cy="1121086"/>
          </a:xfrm>
          <a:prstGeom prst="rect">
            <a:avLst/>
          </a:prstGeom>
        </p:spPr>
      </p:pic>
      <p:pic>
        <p:nvPicPr>
          <p:cNvPr id="16" name="Image 15" descr="Une image contenant texte, vieux&#10;&#10;Description générée automatiquement">
            <a:extLst>
              <a:ext uri="{FF2B5EF4-FFF2-40B4-BE49-F238E27FC236}">
                <a16:creationId xmlns:a16="http://schemas.microsoft.com/office/drawing/2014/main" xmlns="" id="{F1BEB592-2E21-224F-B170-A51E644D5AC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76296" y="3291830"/>
            <a:ext cx="2160000" cy="1118256"/>
          </a:xfrm>
          <a:prstGeom prst="rect">
            <a:avLst/>
          </a:prstGeom>
        </p:spPr>
      </p:pic>
    </p:spTree>
    <p:extLst>
      <p:ext uri="{BB962C8B-B14F-4D97-AF65-F5344CB8AC3E}">
        <p14:creationId xmlns:p14="http://schemas.microsoft.com/office/powerpoint/2010/main" xmlns="" val="269996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610464" y="553704"/>
            <a:ext cx="8229600" cy="1571406"/>
          </a:xfrm>
        </p:spPr>
        <p:txBody>
          <a:bodyPr>
            <a:normAutofit/>
          </a:bodyPr>
          <a:lstStyle/>
          <a:p>
            <a:r>
              <a:rPr lang="fr-FR" sz="2800" dirty="0" smtClean="0"/>
              <a:t>Saison II : le </a:t>
            </a:r>
            <a:r>
              <a:rPr lang="fr-FR" sz="2800" dirty="0"/>
              <a:t>défi du partage</a:t>
            </a:r>
          </a:p>
        </p:txBody>
      </p:sp>
      <p:pic>
        <p:nvPicPr>
          <p:cNvPr id="16" name="Image 15" descr="Une image contenant texte, vieux&#10;&#10;Description générée automatiquement">
            <a:extLst>
              <a:ext uri="{FF2B5EF4-FFF2-40B4-BE49-F238E27FC236}">
                <a16:creationId xmlns:a16="http://schemas.microsoft.com/office/drawing/2014/main" xmlns="" id="{F1BEB592-2E21-224F-B170-A51E644D5AC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2235943"/>
            <a:ext cx="3022721" cy="1564896"/>
          </a:xfrm>
          <a:prstGeom prst="rect">
            <a:avLst/>
          </a:prstGeom>
        </p:spPr>
      </p:pic>
      <p:sp>
        <p:nvSpPr>
          <p:cNvPr id="20" name="Espace réservé du texte 2">
            <a:extLst>
              <a:ext uri="{FF2B5EF4-FFF2-40B4-BE49-F238E27FC236}">
                <a16:creationId xmlns:a16="http://schemas.microsoft.com/office/drawing/2014/main" xmlns="" id="{6DB18A43-A38C-4148-87C1-BA0F30EF0169}"/>
              </a:ext>
            </a:extLst>
          </p:cNvPr>
          <p:cNvSpPr>
            <a:spLocks noGrp="1"/>
          </p:cNvSpPr>
          <p:nvPr>
            <p:ph type="body" sz="quarter" idx="10"/>
          </p:nvPr>
        </p:nvSpPr>
        <p:spPr>
          <a:xfrm>
            <a:off x="4597168" y="2442327"/>
            <a:ext cx="3935272" cy="1152128"/>
          </a:xfrm>
        </p:spPr>
        <p:txBody>
          <a:bodyPr/>
          <a:lstStyle/>
          <a:p>
            <a:pPr algn="l"/>
            <a:r>
              <a:rPr lang="fr-FR" sz="1400" dirty="0"/>
              <a:t>Un projet national</a:t>
            </a:r>
          </a:p>
          <a:p>
            <a:pPr algn="l"/>
            <a:r>
              <a:rPr lang="fr-FR" sz="1400" dirty="0"/>
              <a:t>Un comité éditorial inter-académique</a:t>
            </a:r>
          </a:p>
          <a:p>
            <a:pPr algn="l"/>
            <a:r>
              <a:rPr lang="fr-FR" sz="1400" dirty="0"/>
              <a:t>Un dépôt ouvert</a:t>
            </a:r>
          </a:p>
          <a:p>
            <a:pPr algn="l"/>
            <a:r>
              <a:rPr lang="fr-FR" sz="1400" dirty="0"/>
              <a:t>Une consultation libre</a:t>
            </a:r>
          </a:p>
        </p:txBody>
      </p:sp>
    </p:spTree>
    <p:extLst>
      <p:ext uri="{BB962C8B-B14F-4D97-AF65-F5344CB8AC3E}">
        <p14:creationId xmlns:p14="http://schemas.microsoft.com/office/powerpoint/2010/main" xmlns="" val="344231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2771800" y="590619"/>
            <a:ext cx="6697840" cy="1225958"/>
          </a:xfrm>
        </p:spPr>
        <p:txBody>
          <a:bodyPr>
            <a:normAutofit/>
          </a:bodyPr>
          <a:lstStyle/>
          <a:p>
            <a:r>
              <a:rPr lang="fr-FR" sz="2800" dirty="0"/>
              <a:t>La banque de ressources</a:t>
            </a:r>
          </a:p>
        </p:txBody>
      </p:sp>
      <p:sp>
        <p:nvSpPr>
          <p:cNvPr id="20" name="Espace réservé du texte 2">
            <a:extLst>
              <a:ext uri="{FF2B5EF4-FFF2-40B4-BE49-F238E27FC236}">
                <a16:creationId xmlns:a16="http://schemas.microsoft.com/office/drawing/2014/main" xmlns="" id="{6DB18A43-A38C-4148-87C1-BA0F30EF0169}"/>
              </a:ext>
            </a:extLst>
          </p:cNvPr>
          <p:cNvSpPr>
            <a:spLocks noGrp="1"/>
          </p:cNvSpPr>
          <p:nvPr>
            <p:ph type="body" sz="quarter" idx="10"/>
          </p:nvPr>
        </p:nvSpPr>
        <p:spPr>
          <a:xfrm>
            <a:off x="4680560" y="2139702"/>
            <a:ext cx="2880320" cy="705487"/>
          </a:xfrm>
        </p:spPr>
        <p:txBody>
          <a:bodyPr/>
          <a:lstStyle/>
          <a:p>
            <a:pPr algn="l"/>
            <a:r>
              <a:rPr lang="fr-FR" sz="1400" dirty="0"/>
              <a:t>Faciliter les dépôts</a:t>
            </a:r>
          </a:p>
          <a:p>
            <a:pPr algn="l"/>
            <a:r>
              <a:rPr lang="fr-FR" sz="1400" dirty="0"/>
              <a:t>Enrichir le moissonnage</a:t>
            </a:r>
          </a:p>
        </p:txBody>
      </p:sp>
      <p:pic>
        <p:nvPicPr>
          <p:cNvPr id="4" name="Image 3" descr="Une image contenant texte&#10;&#10;Description générée automatiquement">
            <a:extLst>
              <a:ext uri="{FF2B5EF4-FFF2-40B4-BE49-F238E27FC236}">
                <a16:creationId xmlns:a16="http://schemas.microsoft.com/office/drawing/2014/main" xmlns="" id="{65B23D38-F1F1-F245-BCCF-51373DAC00F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1203598"/>
            <a:ext cx="2983630" cy="3018391"/>
          </a:xfrm>
          <a:prstGeom prst="rect">
            <a:avLst/>
          </a:prstGeom>
        </p:spPr>
      </p:pic>
    </p:spTree>
    <p:extLst>
      <p:ext uri="{BB962C8B-B14F-4D97-AF65-F5344CB8AC3E}">
        <p14:creationId xmlns:p14="http://schemas.microsoft.com/office/powerpoint/2010/main" xmlns="" val="61374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2771800" y="590619"/>
            <a:ext cx="6697840" cy="1225958"/>
          </a:xfrm>
        </p:spPr>
        <p:txBody>
          <a:bodyPr>
            <a:normAutofit/>
          </a:bodyPr>
          <a:lstStyle/>
          <a:p>
            <a:endParaRPr lang="fr-FR" sz="2800" dirty="0"/>
          </a:p>
        </p:txBody>
      </p:sp>
      <p:pic>
        <p:nvPicPr>
          <p:cNvPr id="9" name="Image 8" descr="Une image contenant texte&#10;&#10;Description générée automatiquement">
            <a:extLst>
              <a:ext uri="{FF2B5EF4-FFF2-40B4-BE49-F238E27FC236}">
                <a16:creationId xmlns:a16="http://schemas.microsoft.com/office/drawing/2014/main" xmlns="" id="{88785482-B499-1943-9C16-E2E030A286C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307671"/>
            <a:ext cx="3044339" cy="2916694"/>
          </a:xfrm>
          <a:prstGeom prst="rect">
            <a:avLst/>
          </a:prstGeom>
        </p:spPr>
      </p:pic>
    </p:spTree>
    <p:extLst>
      <p:ext uri="{BB962C8B-B14F-4D97-AF65-F5344CB8AC3E}">
        <p14:creationId xmlns:p14="http://schemas.microsoft.com/office/powerpoint/2010/main" xmlns="" val="313794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2267744" y="555526"/>
            <a:ext cx="4393584" cy="1225958"/>
          </a:xfrm>
        </p:spPr>
        <p:txBody>
          <a:bodyPr>
            <a:normAutofit/>
          </a:bodyPr>
          <a:lstStyle/>
          <a:p>
            <a:r>
              <a:rPr lang="fr-FR" sz="2800" dirty="0"/>
              <a:t>Un dépôt accessible à tous</a:t>
            </a:r>
            <a:endParaRPr lang="fr-FR" sz="2800" dirty="0"/>
          </a:p>
        </p:txBody>
      </p:sp>
      <p:sp>
        <p:nvSpPr>
          <p:cNvPr id="10" name="Espace réservé du texte 2">
            <a:extLst>
              <a:ext uri="{FF2B5EF4-FFF2-40B4-BE49-F238E27FC236}">
                <a16:creationId xmlns:a16="http://schemas.microsoft.com/office/drawing/2014/main" xmlns="" id="{9AAB5C39-0E1E-DA44-A2E8-E28D46FAF6B2}"/>
              </a:ext>
            </a:extLst>
          </p:cNvPr>
          <p:cNvSpPr>
            <a:spLocks noGrp="1"/>
          </p:cNvSpPr>
          <p:nvPr>
            <p:ph type="body" sz="quarter" idx="10"/>
          </p:nvPr>
        </p:nvSpPr>
        <p:spPr>
          <a:xfrm>
            <a:off x="5004048" y="2219006"/>
            <a:ext cx="3960440" cy="1288848"/>
          </a:xfrm>
        </p:spPr>
        <p:txBody>
          <a:bodyPr/>
          <a:lstStyle/>
          <a:p>
            <a:pPr algn="l"/>
            <a:r>
              <a:rPr lang="fr-FR" sz="1400" dirty="0" smtClean="0"/>
              <a:t>Un dépôt ouvert à tous</a:t>
            </a:r>
          </a:p>
          <a:p>
            <a:pPr algn="l"/>
            <a:r>
              <a:rPr lang="fr-FR" sz="1400" dirty="0" smtClean="0"/>
              <a:t>Des ressources sous licence  CC</a:t>
            </a:r>
            <a:endParaRPr lang="fr-FR" sz="1400" dirty="0" smtClean="0"/>
          </a:p>
          <a:p>
            <a:pPr algn="l"/>
            <a:r>
              <a:rPr lang="fr-FR" sz="1400" dirty="0" smtClean="0"/>
              <a:t>Ressources </a:t>
            </a:r>
            <a:r>
              <a:rPr lang="fr-FR" sz="1400" dirty="0" err="1"/>
              <a:t>mbz</a:t>
            </a:r>
            <a:r>
              <a:rPr lang="fr-FR" sz="1400" dirty="0"/>
              <a:t>, </a:t>
            </a:r>
            <a:r>
              <a:rPr lang="fr-FR" sz="1400" dirty="0" err="1"/>
              <a:t>xml</a:t>
            </a:r>
            <a:r>
              <a:rPr lang="fr-FR" sz="1400" dirty="0"/>
              <a:t>, h5p</a:t>
            </a:r>
          </a:p>
          <a:p>
            <a:pPr algn="l"/>
            <a:endParaRPr lang="fr-FR" sz="1400" dirty="0"/>
          </a:p>
        </p:txBody>
      </p:sp>
      <p:pic>
        <p:nvPicPr>
          <p:cNvPr id="5" name="Picture 2"/>
          <p:cNvPicPr>
            <a:picLocks noChangeAspect="1" noChangeArrowheads="1"/>
          </p:cNvPicPr>
          <p:nvPr/>
        </p:nvPicPr>
        <p:blipFill>
          <a:blip r:embed="rId3" cstate="print"/>
          <a:srcRect/>
          <a:stretch>
            <a:fillRect/>
          </a:stretch>
        </p:blipFill>
        <p:spPr bwMode="auto">
          <a:xfrm>
            <a:off x="3995936" y="3651870"/>
            <a:ext cx="4735513" cy="633413"/>
          </a:xfrm>
          <a:prstGeom prst="rect">
            <a:avLst/>
          </a:prstGeom>
          <a:noFill/>
          <a:ln w="9525">
            <a:noFill/>
            <a:miter lim="800000"/>
            <a:headEnd/>
            <a:tailEnd/>
          </a:ln>
          <a:effectLst/>
        </p:spPr>
      </p:pic>
    </p:spTree>
    <p:extLst>
      <p:ext uri="{BB962C8B-B14F-4D97-AF65-F5344CB8AC3E}">
        <p14:creationId xmlns:p14="http://schemas.microsoft.com/office/powerpoint/2010/main" xmlns="" val="176397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3B613DED-24A0-9845-BF97-1F5AD66D64F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771550"/>
            <a:ext cx="4752528" cy="3909844"/>
          </a:xfrm>
          <a:prstGeom prst="rect">
            <a:avLst/>
          </a:prstGeom>
        </p:spPr>
      </p:pic>
      <p:sp>
        <p:nvSpPr>
          <p:cNvPr id="5" name="Titre 1">
            <a:extLst>
              <a:ext uri="{FF2B5EF4-FFF2-40B4-BE49-F238E27FC236}">
                <a16:creationId xmlns:a16="http://schemas.microsoft.com/office/drawing/2014/main" xmlns="" id="{552EEB74-9A1C-8043-A1EE-1AEFA0755068}"/>
              </a:ext>
            </a:extLst>
          </p:cNvPr>
          <p:cNvSpPr txBox="1">
            <a:spLocks/>
          </p:cNvSpPr>
          <p:nvPr/>
        </p:nvSpPr>
        <p:spPr>
          <a:xfrm>
            <a:off x="5364088" y="843558"/>
            <a:ext cx="3528392" cy="122595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srgbClr val="FF0000"/>
                </a:solidFill>
                <a:effectLst/>
                <a:uLnTx/>
                <a:uFillTx/>
                <a:latin typeface="Roboto" pitchFamily="2" charset="0"/>
                <a:ea typeface="Roboto" pitchFamily="2" charset="0"/>
                <a:cs typeface="+mj-cs"/>
              </a:rPr>
              <a:t>Identification de la ressource</a:t>
            </a:r>
            <a:endParaRPr kumimoji="0" lang="fr-FR" sz="2800" b="0" i="0" u="none" strike="noStrike" kern="1200" cap="none" spc="0" normalizeH="0" baseline="0" noProof="0" dirty="0">
              <a:ln>
                <a:noFill/>
              </a:ln>
              <a:solidFill>
                <a:srgbClr val="FF0000"/>
              </a:solidFill>
              <a:effectLst/>
              <a:uLnTx/>
              <a:uFillTx/>
              <a:latin typeface="Roboto" pitchFamily="2" charset="0"/>
              <a:ea typeface="Roboto" pitchFamily="2" charset="0"/>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771550"/>
            <a:ext cx="5632657" cy="3672408"/>
          </a:xfrm>
          <a:prstGeom prst="rect">
            <a:avLst/>
          </a:prstGeom>
          <a:noFill/>
          <a:ln w="9525">
            <a:noFill/>
            <a:miter lim="800000"/>
            <a:headEnd/>
            <a:tailEnd/>
          </a:ln>
          <a:effectLst/>
        </p:spPr>
      </p:pic>
      <p:sp>
        <p:nvSpPr>
          <p:cNvPr id="3" name="Titre 1">
            <a:extLst>
              <a:ext uri="{FF2B5EF4-FFF2-40B4-BE49-F238E27FC236}">
                <a16:creationId xmlns:a16="http://schemas.microsoft.com/office/drawing/2014/main" xmlns="" id="{552EEB74-9A1C-8043-A1EE-1AEFA0755068}"/>
              </a:ext>
            </a:extLst>
          </p:cNvPr>
          <p:cNvSpPr txBox="1">
            <a:spLocks/>
          </p:cNvSpPr>
          <p:nvPr/>
        </p:nvSpPr>
        <p:spPr>
          <a:xfrm>
            <a:off x="5652120" y="987574"/>
            <a:ext cx="3240360" cy="108194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srgbClr val="FF0000"/>
                </a:solidFill>
                <a:effectLst/>
                <a:uLnTx/>
                <a:uFillTx/>
                <a:latin typeface="Roboto" pitchFamily="2" charset="0"/>
                <a:ea typeface="Roboto" pitchFamily="2" charset="0"/>
                <a:cs typeface="+mj-cs"/>
              </a:rPr>
              <a:t>Dépôt de la</a:t>
            </a:r>
            <a:r>
              <a:rPr kumimoji="0" lang="fr-FR" sz="2800" b="0" i="0" u="none" strike="noStrike" kern="1200" cap="none" spc="0" normalizeH="0" noProof="0" dirty="0" smtClean="0">
                <a:ln>
                  <a:noFill/>
                </a:ln>
                <a:solidFill>
                  <a:srgbClr val="FF0000"/>
                </a:solidFill>
                <a:effectLst/>
                <a:uLnTx/>
                <a:uFillTx/>
                <a:latin typeface="Roboto" pitchFamily="2" charset="0"/>
                <a:ea typeface="Roboto" pitchFamily="2" charset="0"/>
                <a:cs typeface="+mj-cs"/>
              </a:rPr>
              <a:t> ressource</a:t>
            </a:r>
            <a:endParaRPr kumimoji="0" lang="fr-FR" sz="2800" b="0" i="0" u="none" strike="noStrike" kern="1200" cap="none" spc="0" normalizeH="0" baseline="0" noProof="0" dirty="0">
              <a:ln>
                <a:noFill/>
              </a:ln>
              <a:solidFill>
                <a:srgbClr val="FF0000"/>
              </a:solidFill>
              <a:effectLst/>
              <a:uLnTx/>
              <a:uFillTx/>
              <a:latin typeface="Roboto" pitchFamily="2" charset="0"/>
              <a:ea typeface="Roboto" pitchFamily="2" charset="0"/>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2EEB74-9A1C-8043-A1EE-1AEFA0755068}"/>
              </a:ext>
            </a:extLst>
          </p:cNvPr>
          <p:cNvSpPr>
            <a:spLocks noGrp="1"/>
          </p:cNvSpPr>
          <p:nvPr>
            <p:ph type="title"/>
          </p:nvPr>
        </p:nvSpPr>
        <p:spPr>
          <a:xfrm>
            <a:off x="4211960" y="771550"/>
            <a:ext cx="4393584" cy="1225958"/>
          </a:xfrm>
        </p:spPr>
        <p:txBody>
          <a:bodyPr>
            <a:normAutofit fontScale="90000"/>
          </a:bodyPr>
          <a:lstStyle/>
          <a:p>
            <a:r>
              <a:rPr lang="fr-FR" sz="2800" dirty="0"/>
              <a:t>Identification et description des instances Moodle</a:t>
            </a:r>
          </a:p>
        </p:txBody>
      </p:sp>
      <p:pic>
        <p:nvPicPr>
          <p:cNvPr id="4" name="Image 3">
            <a:extLst>
              <a:ext uri="{FF2B5EF4-FFF2-40B4-BE49-F238E27FC236}">
                <a16:creationId xmlns:a16="http://schemas.microsoft.com/office/drawing/2014/main" xmlns="" id="{E270837D-7126-A549-A72C-D1EF881D1E7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915566"/>
            <a:ext cx="3333405" cy="3804527"/>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xmlns="" id="{7136ECD8-EF75-3347-BEFD-314B1C4595D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11960" y="2335167"/>
            <a:ext cx="4499992" cy="1917388"/>
          </a:xfrm>
          <a:prstGeom prst="rect">
            <a:avLst/>
          </a:prstGeom>
        </p:spPr>
      </p:pic>
    </p:spTree>
    <p:extLst>
      <p:ext uri="{BB962C8B-B14F-4D97-AF65-F5344CB8AC3E}">
        <p14:creationId xmlns:p14="http://schemas.microsoft.com/office/powerpoint/2010/main" xmlns="" val="17592272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320</Words>
  <Application>Microsoft Office PowerPoint</Application>
  <PresentationFormat>Affichage à l'écran (16:9)</PresentationFormat>
  <Paragraphs>57</Paragraphs>
  <Slides>14</Slides>
  <Notes>10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IAM, une plateforme inter-académique  pour le second degré : le défi du partage</vt:lpstr>
      <vt:lpstr>Une communauté au service  de la démocratisation de Moodle</vt:lpstr>
      <vt:lpstr>Saison II : le défi du partage</vt:lpstr>
      <vt:lpstr>La banque de ressources</vt:lpstr>
      <vt:lpstr>Diapositive 5</vt:lpstr>
      <vt:lpstr>Un dépôt accessible à tous</vt:lpstr>
      <vt:lpstr>Diapositive 7</vt:lpstr>
      <vt:lpstr>Diapositive 8</vt:lpstr>
      <vt:lpstr>Identification et description des instances Moodle</vt:lpstr>
      <vt:lpstr>Diapositive 10</vt:lpstr>
      <vt:lpstr>la BDD de Moodle</vt:lpstr>
      <vt:lpstr>Le comité éditorial</vt:lpstr>
      <vt:lpstr>La problématique  des plugins</vt:lpstr>
      <vt:lpstr>Appel à contribution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Lionel Fandeur</dc:creator>
  <cp:lastModifiedBy>P.COLARD</cp:lastModifiedBy>
  <cp:revision>21</cp:revision>
  <dcterms:created xsi:type="dcterms:W3CDTF">2021-06-08T08:28:42Z</dcterms:created>
  <dcterms:modified xsi:type="dcterms:W3CDTF">2021-07-06T12:08:58Z</dcterms:modified>
</cp:coreProperties>
</file>