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20.png" ContentType="image/png"/>
  <Override PartName="/ppt/media/image18.png" ContentType="image/png"/>
  <Override PartName="/ppt/media/image17.png" ContentType="image/png"/>
  <Override PartName="/ppt/media/image32.jpeg" ContentType="image/jpeg"/>
  <Override PartName="/ppt/media/image16.png" ContentType="image/png"/>
  <Override PartName="/ppt/media/image15.png" ContentType="image/png"/>
  <Override PartName="/ppt/media/image14.png" ContentType="image/png"/>
  <Override PartName="/ppt/media/image24.png" ContentType="image/png"/>
  <Override PartName="/ppt/media/image11.jpeg" ContentType="image/jpeg"/>
  <Override PartName="/ppt/media/image7.png" ContentType="image/png"/>
  <Override PartName="/ppt/media/image37.png" ContentType="image/png"/>
  <Override PartName="/ppt/media/image13.png" ContentType="image/png"/>
  <Override PartName="/ppt/media/image8.png" ContentType="image/png"/>
  <Override PartName="/ppt/media/image38.png" ContentType="image/png"/>
  <Override PartName="/ppt/media/image40.png" ContentType="image/png"/>
  <Override PartName="/ppt/media/image9.png" ContentType="image/png"/>
  <Override PartName="/ppt/media/image39.png" ContentType="image/png"/>
  <Override PartName="/ppt/media/image41.png" ContentType="image/png"/>
  <Override PartName="/ppt/media/image31.jpeg" ContentType="image/jpeg"/>
  <Override PartName="/ppt/media/image2.png" ContentType="image/png"/>
  <Override PartName="/ppt/media/image25.png" ContentType="image/png"/>
  <Override PartName="/ppt/media/image30.png" ContentType="image/png"/>
  <Override PartName="/ppt/media/image28.png" ContentType="image/png"/>
  <Override PartName="/ppt/media/image42.png" ContentType="image/png"/>
  <Override PartName="/ppt/media/image36.png" ContentType="image/png"/>
  <Override PartName="/ppt/media/image6.png" ContentType="image/png"/>
  <Override PartName="/ppt/media/image29.png" ContentType="image/png"/>
  <Override PartName="/ppt/media/image10.png" ContentType="image/png"/>
  <Override PartName="/ppt/media/image5.png" ContentType="image/png"/>
  <Override PartName="/ppt/media/image35.png" ContentType="image/png"/>
  <Override PartName="/ppt/media/image12.jpeg" ContentType="image/jpeg"/>
  <Override PartName="/ppt/media/image34.png" ContentType="image/png"/>
  <Override PartName="/ppt/media/image4.png" ContentType="image/png"/>
  <Override PartName="/ppt/media/image27.png" ContentType="image/png"/>
  <Override PartName="/ppt/media/image33.png" ContentType="image/png"/>
  <Override PartName="/ppt/media/image3.png" ContentType="image/png"/>
  <Override PartName="/ppt/media/image26.png" ContentType="image/png"/>
  <Override PartName="/ppt/media/image1.png" ContentType="image/pn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51435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fr-FR" sz="4400" spc="-1" strike="noStrike">
                <a:latin typeface="Arial"/>
              </a:rPr>
              <a:t>Cliquez pour éditer le </a:t>
            </a:r>
            <a:r>
              <a:rPr b="0" lang="fr-FR" sz="4400" spc="-1" strike="noStrike">
                <a:latin typeface="Arial"/>
              </a:rPr>
              <a:t>format du texte-titre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Cliquez pour éditer le format du plan de texte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latin typeface="Arial"/>
              </a:rPr>
              <a:t>Second niveau de plan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Troisième niveau de plan</a:t>
            </a:r>
            <a:endParaRPr b="0" lang="fr-F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latin typeface="Arial"/>
              </a:rPr>
              <a:t>Quatrième niveau de plan</a:t>
            </a:r>
            <a:endParaRPr b="0" lang="fr-F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Cinquième niveau de plan</a:t>
            </a:r>
            <a:endParaRPr b="0" lang="fr-F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Sixième niveau de plan</a:t>
            </a:r>
            <a:endParaRPr b="0" lang="fr-F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Septième niveau de plan</a:t>
            </a:r>
            <a:endParaRPr b="0" lang="fr-F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jpeg"/><Relationship Id="rId1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2.png"/><Relationship Id="rId11" Type="http://schemas.openxmlformats.org/officeDocument/2006/relationships/image" Target="../media/image23.png"/><Relationship Id="rId1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jpeg"/><Relationship Id="rId8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9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image" Target="../media/image42.png"/><Relationship Id="rId3" Type="http://schemas.openxmlformats.org/officeDocument/2006/relationships/hyperlink" Target="https://app.european-crossborder-skills.eu/" TargetMode="External"/><Relationship Id="rId4" Type="http://schemas.openxmlformats.org/officeDocument/2006/relationships/hyperlink" Target="https://apps.apple.com/fr/app/european-cross-border-skills/id1537073504" TargetMode="External"/><Relationship Id="rId5" Type="http://schemas.openxmlformats.org/officeDocument/2006/relationships/hyperlink" Target="https://play.google.com/store/apps/details?id=eu.ecbs.app&amp;hl=en_US&amp;gl=US" TargetMode="External"/><Relationship Id="rId6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14" descr=""/>
          <p:cNvPicPr/>
          <p:nvPr/>
        </p:nvPicPr>
        <p:blipFill>
          <a:blip r:embed="rId1"/>
          <a:stretch/>
        </p:blipFill>
        <p:spPr>
          <a:xfrm>
            <a:off x="36000" y="4208400"/>
            <a:ext cx="899640" cy="471240"/>
          </a:xfrm>
          <a:prstGeom prst="rect">
            <a:avLst/>
          </a:prstGeom>
          <a:ln>
            <a:noFill/>
          </a:ln>
        </p:spPr>
      </p:pic>
      <p:pic>
        <p:nvPicPr>
          <p:cNvPr id="39" name="Picture 3" descr="C:\Users\mestevez002\Documents\UPPA\ERASMUS+\LOGOS\UNIZAR.png"/>
          <p:cNvPicPr/>
          <p:nvPr/>
        </p:nvPicPr>
        <p:blipFill>
          <a:blip r:embed="rId2"/>
          <a:stretch/>
        </p:blipFill>
        <p:spPr>
          <a:xfrm>
            <a:off x="36000" y="1180800"/>
            <a:ext cx="899640" cy="330840"/>
          </a:xfrm>
          <a:prstGeom prst="rect">
            <a:avLst/>
          </a:prstGeom>
          <a:ln>
            <a:noFill/>
          </a:ln>
        </p:spPr>
      </p:pic>
      <p:pic>
        <p:nvPicPr>
          <p:cNvPr id="40" name="Picture 4" descr="C:\Users\mestevez002\Documents\UPPA\ERASMUS+\LOGOS\UPV EHU.png"/>
          <p:cNvPicPr/>
          <p:nvPr/>
        </p:nvPicPr>
        <p:blipFill>
          <a:blip r:embed="rId3"/>
          <a:stretch/>
        </p:blipFill>
        <p:spPr>
          <a:xfrm>
            <a:off x="36000" y="1584000"/>
            <a:ext cx="899640" cy="410040"/>
          </a:xfrm>
          <a:prstGeom prst="rect">
            <a:avLst/>
          </a:prstGeom>
          <a:ln>
            <a:noFill/>
          </a:ln>
        </p:spPr>
      </p:pic>
      <p:pic>
        <p:nvPicPr>
          <p:cNvPr id="41" name="Picture 7" descr="C:\Users\mestevez002\Documents\UPPA\ERASMUS+\LOGOS\EUCOR.png"/>
          <p:cNvPicPr/>
          <p:nvPr/>
        </p:nvPicPr>
        <p:blipFill>
          <a:blip r:embed="rId4"/>
          <a:stretch/>
        </p:blipFill>
        <p:spPr>
          <a:xfrm>
            <a:off x="36000" y="2973600"/>
            <a:ext cx="899640" cy="338040"/>
          </a:xfrm>
          <a:prstGeom prst="rect">
            <a:avLst/>
          </a:prstGeom>
          <a:ln>
            <a:noFill/>
          </a:ln>
        </p:spPr>
      </p:pic>
      <p:pic>
        <p:nvPicPr>
          <p:cNvPr id="42" name="Picture 5" descr="C:\Users\mestevez002\Documents\UPPA\ERASMUS+\LOGOS\UNIGR.png"/>
          <p:cNvPicPr/>
          <p:nvPr/>
        </p:nvPicPr>
        <p:blipFill>
          <a:blip r:embed="rId5"/>
          <a:stretch/>
        </p:blipFill>
        <p:spPr>
          <a:xfrm>
            <a:off x="36000" y="2088000"/>
            <a:ext cx="899640" cy="428040"/>
          </a:xfrm>
          <a:prstGeom prst="rect">
            <a:avLst/>
          </a:prstGeom>
          <a:ln>
            <a:noFill/>
          </a:ln>
        </p:spPr>
      </p:pic>
      <p:pic>
        <p:nvPicPr>
          <p:cNvPr id="43" name="Picture 8" descr="C:\Users\mestevez002\Documents\UPPA\ERASMUS+\LOGOS\USMB.png"/>
          <p:cNvPicPr/>
          <p:nvPr/>
        </p:nvPicPr>
        <p:blipFill>
          <a:blip r:embed="rId6"/>
          <a:stretch/>
        </p:blipFill>
        <p:spPr>
          <a:xfrm>
            <a:off x="36000" y="3837600"/>
            <a:ext cx="899640" cy="374040"/>
          </a:xfrm>
          <a:prstGeom prst="rect">
            <a:avLst/>
          </a:prstGeom>
          <a:ln>
            <a:noFill/>
          </a:ln>
        </p:spPr>
      </p:pic>
      <p:pic>
        <p:nvPicPr>
          <p:cNvPr id="44" name="Picture 9" descr="C:\Users\mestevez002\Documents\UPPA\ERASMUS+\LOGOS\UNIVDA.png"/>
          <p:cNvPicPr/>
          <p:nvPr/>
        </p:nvPicPr>
        <p:blipFill>
          <a:blip r:embed="rId7"/>
          <a:stretch/>
        </p:blipFill>
        <p:spPr>
          <a:xfrm>
            <a:off x="36000" y="3376800"/>
            <a:ext cx="899640" cy="402840"/>
          </a:xfrm>
          <a:prstGeom prst="rect">
            <a:avLst/>
          </a:prstGeom>
          <a:ln>
            <a:noFill/>
          </a:ln>
        </p:spPr>
      </p:pic>
      <p:pic>
        <p:nvPicPr>
          <p:cNvPr id="45" name="Picture 6" descr="C:\Users\mestevez002\Documents\UPPA\ERASMUS+\LOGOS\USAAR.png"/>
          <p:cNvPicPr/>
          <p:nvPr/>
        </p:nvPicPr>
        <p:blipFill>
          <a:blip r:embed="rId8"/>
          <a:stretch/>
        </p:blipFill>
        <p:spPr>
          <a:xfrm>
            <a:off x="36000" y="2556000"/>
            <a:ext cx="899640" cy="392040"/>
          </a:xfrm>
          <a:prstGeom prst="rect">
            <a:avLst/>
          </a:prstGeom>
          <a:ln>
            <a:noFill/>
          </a:ln>
        </p:spPr>
      </p:pic>
      <p:pic>
        <p:nvPicPr>
          <p:cNvPr id="46" name="Picture 2" descr="C:\Users\mestevez002\Documents\UPPA\ERASMUS+\LOGOS\UPPA.png"/>
          <p:cNvPicPr/>
          <p:nvPr/>
        </p:nvPicPr>
        <p:blipFill>
          <a:blip r:embed="rId9"/>
          <a:stretch/>
        </p:blipFill>
        <p:spPr>
          <a:xfrm>
            <a:off x="36000" y="680400"/>
            <a:ext cx="899640" cy="399240"/>
          </a:xfrm>
          <a:prstGeom prst="rect">
            <a:avLst/>
          </a:prstGeom>
          <a:ln>
            <a:noFill/>
          </a:ln>
        </p:spPr>
      </p:pic>
      <p:sp>
        <p:nvSpPr>
          <p:cNvPr id="47" name="CustomShape 1"/>
          <p:cNvSpPr/>
          <p:nvPr/>
        </p:nvSpPr>
        <p:spPr>
          <a:xfrm>
            <a:off x="1800000" y="720000"/>
            <a:ext cx="6551640" cy="266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GB" sz="2400" spc="-1" strike="noStrike">
                <a:solidFill>
                  <a:srgbClr val="e46c0a"/>
                </a:solidFill>
                <a:latin typeface="Calibri"/>
                <a:ea typeface="DejaVu Sans"/>
              </a:rPr>
              <a:t>European Cross-Border Skills</a:t>
            </a:r>
            <a:endParaRPr b="0" lang="fr-F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GB" sz="2400" spc="-1" strike="noStrike">
                <a:solidFill>
                  <a:srgbClr val="29235c"/>
                </a:solidFill>
                <a:latin typeface="Calibri"/>
                <a:ea typeface="DejaVu Sans"/>
              </a:rPr>
              <a:t>La plateforme tout en un</a:t>
            </a:r>
            <a:endParaRPr b="0" lang="fr-F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GB" sz="2400" spc="-1" strike="noStrike">
                <a:solidFill>
                  <a:srgbClr val="29235c"/>
                </a:solidFill>
                <a:latin typeface="Calibri"/>
                <a:ea typeface="DejaVu Sans"/>
              </a:rPr>
              <a:t>pour évaluer et certifier</a:t>
            </a:r>
            <a:endParaRPr b="0" lang="fr-F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GB" sz="2400" spc="-1" strike="noStrike">
                <a:solidFill>
                  <a:srgbClr val="29235c"/>
                </a:solidFill>
                <a:latin typeface="Calibri"/>
                <a:ea typeface="DejaVu Sans"/>
              </a:rPr>
              <a:t>des compétences transfrontalières</a:t>
            </a:r>
            <a:endParaRPr b="0" lang="fr-F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200" spc="-1" strike="noStrike" u="sng">
                <a:solidFill>
                  <a:srgbClr val="29235c"/>
                </a:solidFill>
                <a:uFillTx/>
                <a:latin typeface="Calibri"/>
                <a:ea typeface="DejaVu Sans"/>
              </a:rPr>
              <a:t>https://european-crossborder-skills.eu</a:t>
            </a:r>
            <a:endParaRPr b="0" lang="fr-FR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300" spc="-1" strike="noStrike" cap="all">
                <a:solidFill>
                  <a:srgbClr val="e46c0a"/>
                </a:solidFill>
                <a:latin typeface="Calibri"/>
                <a:ea typeface="DejaVu Sans"/>
              </a:rPr>
              <a:t>Erasmus+ Key Action 2 - Strategic Partnership </a:t>
            </a:r>
            <a:endParaRPr b="0" lang="fr-FR" sz="13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300" spc="-1" strike="noStrike" cap="all">
                <a:solidFill>
                  <a:srgbClr val="e46c0a"/>
                </a:solidFill>
                <a:latin typeface="Calibri"/>
                <a:ea typeface="DejaVu Sans"/>
              </a:rPr>
              <a:t>2017-1-FR01-KA203-037470</a:t>
            </a:r>
            <a:r>
              <a:rPr b="0" lang="fr-FR" sz="1300" spc="-1" strike="noStrike" cap="all">
                <a:solidFill>
                  <a:srgbClr val="e46c0a"/>
                </a:solidFill>
                <a:latin typeface="Calibri"/>
                <a:ea typeface="DejaVu Sans"/>
              </a:rPr>
              <a:t> </a:t>
            </a:r>
            <a:endParaRPr b="0" lang="fr-FR" sz="13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1300" spc="-1" strike="noStrike">
              <a:latin typeface="Arial"/>
            </a:endParaRPr>
          </a:p>
        </p:txBody>
      </p:sp>
      <p:pic>
        <p:nvPicPr>
          <p:cNvPr id="48" name="Image 2_0" descr=""/>
          <p:cNvPicPr/>
          <p:nvPr/>
        </p:nvPicPr>
        <p:blipFill>
          <a:blip r:embed="rId10"/>
          <a:stretch/>
        </p:blipFill>
        <p:spPr>
          <a:xfrm>
            <a:off x="3828960" y="3687120"/>
            <a:ext cx="2266920" cy="704520"/>
          </a:xfrm>
          <a:prstGeom prst="rect">
            <a:avLst/>
          </a:prstGeom>
          <a:ln>
            <a:noFill/>
          </a:ln>
        </p:spPr>
      </p:pic>
      <p:sp>
        <p:nvSpPr>
          <p:cNvPr id="49" name="CustomShape 2"/>
          <p:cNvSpPr/>
          <p:nvPr/>
        </p:nvSpPr>
        <p:spPr>
          <a:xfrm>
            <a:off x="-358200" y="4536000"/>
            <a:ext cx="9933840" cy="28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i="1" lang="fr-FR" sz="600" spc="-1" strike="noStrike">
                <a:solidFill>
                  <a:srgbClr val="a6a6a6"/>
                </a:solidFill>
                <a:latin typeface="Calibri"/>
                <a:ea typeface="DejaVu Sans"/>
              </a:rPr>
              <a:t>This project has been funded with support from the European Commission through the Erasmus+ programme. This publication reflects the views only of the author, and the Commission cannot be held responsible for any use which may be made of the information contained therein. </a:t>
            </a:r>
            <a:endParaRPr b="0" lang="fr-FR" sz="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ustomShape 1"/>
          <p:cNvSpPr/>
          <p:nvPr/>
        </p:nvSpPr>
        <p:spPr>
          <a:xfrm>
            <a:off x="505800" y="1523880"/>
            <a:ext cx="8637840" cy="1283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404040"/>
                </a:solidFill>
                <a:latin typeface="Calibri"/>
                <a:ea typeface="DejaVu Sans"/>
              </a:rPr>
              <a:t>The </a:t>
            </a:r>
            <a:r>
              <a:rPr b="1" i="1" lang="fr-FR" sz="1800" spc="-1" strike="noStrike">
                <a:solidFill>
                  <a:srgbClr val="404040"/>
                </a:solidFill>
                <a:latin typeface="Calibri"/>
                <a:ea typeface="DejaVu Sans"/>
              </a:rPr>
              <a:t>European Cross-Border Skills (ECBS</a:t>
            </a:r>
            <a:r>
              <a:rPr b="0" i="1" lang="fr-FR" sz="1800" spc="-1" strike="noStrike">
                <a:solidFill>
                  <a:srgbClr val="404040"/>
                </a:solidFill>
                <a:latin typeface="Calibri"/>
                <a:ea typeface="DejaVu Sans"/>
              </a:rPr>
              <a:t>) </a:t>
            </a:r>
            <a:r>
              <a:rPr b="0" lang="fr-FR" sz="1800" spc="-1" strike="noStrike">
                <a:solidFill>
                  <a:srgbClr val="404040"/>
                </a:solidFill>
                <a:latin typeface="Calibri"/>
                <a:ea typeface="DejaVu Sans"/>
              </a:rPr>
              <a:t>project is a strategic partnership for higher education funded with support from the European Commission through the Erasmus+ programme. 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br/>
            <a:r>
              <a:rPr b="1" lang="fr-FR" sz="1800" spc="-1" strike="noStrike">
                <a:solidFill>
                  <a:srgbClr val="0070c0"/>
                </a:solidFill>
                <a:latin typeface="Calibri"/>
                <a:ea typeface="DejaVu Sans"/>
              </a:rPr>
              <a:t> </a:t>
            </a:r>
            <a:endParaRPr b="0" lang="fr-F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</p:txBody>
      </p:sp>
      <p:pic>
        <p:nvPicPr>
          <p:cNvPr id="51" name="Image 4_1" descr=""/>
          <p:cNvPicPr/>
          <p:nvPr/>
        </p:nvPicPr>
        <p:blipFill>
          <a:blip r:embed="rId1"/>
          <a:stretch/>
        </p:blipFill>
        <p:spPr>
          <a:xfrm>
            <a:off x="3600000" y="3600000"/>
            <a:ext cx="2265480" cy="703080"/>
          </a:xfrm>
          <a:prstGeom prst="rect">
            <a:avLst/>
          </a:prstGeom>
          <a:ln>
            <a:noFill/>
          </a:ln>
        </p:spPr>
      </p:pic>
      <p:sp>
        <p:nvSpPr>
          <p:cNvPr id="52" name="CustomShape 2"/>
          <p:cNvSpPr/>
          <p:nvPr/>
        </p:nvSpPr>
        <p:spPr>
          <a:xfrm>
            <a:off x="-358200" y="4536000"/>
            <a:ext cx="9933840" cy="28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i="1" lang="fr-FR" sz="600" spc="-1" strike="noStrike">
                <a:solidFill>
                  <a:srgbClr val="a6a6a6"/>
                </a:solidFill>
                <a:latin typeface="Calibri"/>
                <a:ea typeface="DejaVu Sans"/>
              </a:rPr>
              <a:t>This project has been funded with support from the European Commission through the Erasmus+ programme. This publication reflects the views only of the author, and the Commission cannot be held responsible for any use which may be made of the information contained therein. </a:t>
            </a:r>
            <a:endParaRPr b="0" lang="fr-FR" sz="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ustomShape 1"/>
          <p:cNvSpPr/>
          <p:nvPr/>
        </p:nvSpPr>
        <p:spPr>
          <a:xfrm rot="16200000">
            <a:off x="-3725280" y="2172240"/>
            <a:ext cx="8228880" cy="77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4000" spc="-1" strike="noStrike">
                <a:solidFill>
                  <a:srgbClr val="ff0000"/>
                </a:solidFill>
                <a:latin typeface="Roboto"/>
                <a:ea typeface="Roboto"/>
              </a:rPr>
              <a:t>Les partenaires</a:t>
            </a:r>
            <a:endParaRPr b="0" lang="fr-FR" sz="4000" spc="-1" strike="noStrike">
              <a:latin typeface="Arial"/>
            </a:endParaRPr>
          </a:p>
        </p:txBody>
      </p:sp>
      <p:sp>
        <p:nvSpPr>
          <p:cNvPr id="54" name="CustomShape 2"/>
          <p:cNvSpPr/>
          <p:nvPr/>
        </p:nvSpPr>
        <p:spPr>
          <a:xfrm>
            <a:off x="5168520" y="2598480"/>
            <a:ext cx="2751840" cy="16264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29235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5" name="CustomShape 3"/>
          <p:cNvSpPr/>
          <p:nvPr/>
        </p:nvSpPr>
        <p:spPr>
          <a:xfrm>
            <a:off x="1440000" y="2598480"/>
            <a:ext cx="2751840" cy="16264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29235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6" name="CustomShape 4"/>
          <p:cNvSpPr/>
          <p:nvPr/>
        </p:nvSpPr>
        <p:spPr>
          <a:xfrm>
            <a:off x="5168520" y="770040"/>
            <a:ext cx="2751840" cy="164052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29235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7" name="CustomShape 5"/>
          <p:cNvSpPr/>
          <p:nvPr/>
        </p:nvSpPr>
        <p:spPr>
          <a:xfrm>
            <a:off x="1440000" y="786600"/>
            <a:ext cx="2751840" cy="1641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29235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8" name="Picture 2_0" descr="C:\Users\mestevez002\Documents\UPPA\ERASMUS+\LOGOS\UPPA.png"/>
          <p:cNvPicPr/>
          <p:nvPr/>
        </p:nvPicPr>
        <p:blipFill>
          <a:blip r:embed="rId1"/>
          <a:stretch/>
        </p:blipFill>
        <p:spPr>
          <a:xfrm>
            <a:off x="1539000" y="1040760"/>
            <a:ext cx="1158480" cy="456120"/>
          </a:xfrm>
          <a:prstGeom prst="rect">
            <a:avLst/>
          </a:prstGeom>
          <a:ln>
            <a:noFill/>
          </a:ln>
        </p:spPr>
      </p:pic>
      <p:pic>
        <p:nvPicPr>
          <p:cNvPr id="59" name="Picture 3_0" descr="C:\Users\mestevez002\Documents\UPPA\ERASMUS+\LOGOS\UNIZAR.png"/>
          <p:cNvPicPr/>
          <p:nvPr/>
        </p:nvPicPr>
        <p:blipFill>
          <a:blip r:embed="rId2"/>
          <a:stretch/>
        </p:blipFill>
        <p:spPr>
          <a:xfrm>
            <a:off x="2670120" y="859680"/>
            <a:ext cx="1406880" cy="456120"/>
          </a:xfrm>
          <a:prstGeom prst="rect">
            <a:avLst/>
          </a:prstGeom>
          <a:ln>
            <a:noFill/>
          </a:ln>
        </p:spPr>
      </p:pic>
      <p:pic>
        <p:nvPicPr>
          <p:cNvPr id="60" name="Picture 4_0" descr="C:\Users\mestevez002\Documents\UPPA\ERASMUS+\LOGOS\UPV EHU.png"/>
          <p:cNvPicPr/>
          <p:nvPr/>
        </p:nvPicPr>
        <p:blipFill>
          <a:blip r:embed="rId3"/>
          <a:stretch/>
        </p:blipFill>
        <p:spPr>
          <a:xfrm>
            <a:off x="2816640" y="1379880"/>
            <a:ext cx="1126080" cy="456120"/>
          </a:xfrm>
          <a:prstGeom prst="rect">
            <a:avLst/>
          </a:prstGeom>
          <a:ln>
            <a:noFill/>
          </a:ln>
        </p:spPr>
      </p:pic>
      <p:sp>
        <p:nvSpPr>
          <p:cNvPr id="61" name="CustomShape 6"/>
          <p:cNvSpPr/>
          <p:nvPr/>
        </p:nvSpPr>
        <p:spPr>
          <a:xfrm>
            <a:off x="1440000" y="1932480"/>
            <a:ext cx="2751840" cy="515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fr-FR" sz="1400" spc="-1" strike="noStrike">
                <a:solidFill>
                  <a:srgbClr val="e46c0a"/>
                </a:solidFill>
                <a:latin typeface="Calibri"/>
                <a:ea typeface="DejaVu Sans"/>
              </a:rPr>
              <a:t>Crossborder area: </a:t>
            </a:r>
            <a:endParaRPr b="0" lang="fr-FR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1400" spc="-1" strike="noStrike">
                <a:solidFill>
                  <a:srgbClr val="e46c0a"/>
                </a:solidFill>
                <a:latin typeface="Calibri"/>
                <a:ea typeface="DejaVu Sans"/>
              </a:rPr>
              <a:t>FR - ES</a:t>
            </a:r>
            <a:endParaRPr b="0" lang="fr-FR" sz="1400" spc="-1" strike="noStrike">
              <a:latin typeface="Arial"/>
            </a:endParaRPr>
          </a:p>
        </p:txBody>
      </p:sp>
      <p:pic>
        <p:nvPicPr>
          <p:cNvPr id="62" name="Picture 5_0" descr="C:\Users\mestevez002\Documents\UPPA\ERASMUS+\LOGOS\UNIGR.png"/>
          <p:cNvPicPr/>
          <p:nvPr/>
        </p:nvPicPr>
        <p:blipFill>
          <a:blip r:embed="rId4"/>
          <a:stretch/>
        </p:blipFill>
        <p:spPr>
          <a:xfrm>
            <a:off x="5283000" y="1074960"/>
            <a:ext cx="1084320" cy="456120"/>
          </a:xfrm>
          <a:prstGeom prst="rect">
            <a:avLst/>
          </a:prstGeom>
          <a:ln>
            <a:noFill/>
          </a:ln>
        </p:spPr>
      </p:pic>
      <p:pic>
        <p:nvPicPr>
          <p:cNvPr id="63" name="Picture 6_0" descr="C:\Users\mestevez002\Documents\UPPA\ERASMUS+\LOGOS\USAAR.png"/>
          <p:cNvPicPr/>
          <p:nvPr/>
        </p:nvPicPr>
        <p:blipFill>
          <a:blip r:embed="rId5"/>
          <a:stretch/>
        </p:blipFill>
        <p:spPr>
          <a:xfrm>
            <a:off x="6572520" y="1088280"/>
            <a:ext cx="1184400" cy="456120"/>
          </a:xfrm>
          <a:prstGeom prst="rect">
            <a:avLst/>
          </a:prstGeom>
          <a:ln>
            <a:noFill/>
          </a:ln>
        </p:spPr>
      </p:pic>
      <p:sp>
        <p:nvSpPr>
          <p:cNvPr id="64" name="CustomShape 7"/>
          <p:cNvSpPr/>
          <p:nvPr/>
        </p:nvSpPr>
        <p:spPr>
          <a:xfrm>
            <a:off x="5150880" y="1918440"/>
            <a:ext cx="2751840" cy="515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fr-FR" sz="1400" spc="-1" strike="noStrike">
                <a:solidFill>
                  <a:srgbClr val="e46c0a"/>
                </a:solidFill>
                <a:latin typeface="Calibri"/>
                <a:ea typeface="DejaVu Sans"/>
              </a:rPr>
              <a:t>Crossborder area: </a:t>
            </a:r>
            <a:endParaRPr b="0" lang="fr-FR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1400" spc="-1" strike="noStrike">
                <a:solidFill>
                  <a:srgbClr val="e46c0a"/>
                </a:solidFill>
                <a:latin typeface="Calibri"/>
                <a:ea typeface="DejaVu Sans"/>
              </a:rPr>
              <a:t>BE - DE - FR - LU </a:t>
            </a:r>
            <a:endParaRPr b="0" lang="fr-FR" sz="1400" spc="-1" strike="noStrike">
              <a:latin typeface="Arial"/>
            </a:endParaRPr>
          </a:p>
        </p:txBody>
      </p:sp>
      <p:pic>
        <p:nvPicPr>
          <p:cNvPr id="65" name="Picture 7_0" descr="C:\Users\mestevez002\Documents\UPPA\ERASMUS+\LOGOS\EUCOR.png"/>
          <p:cNvPicPr/>
          <p:nvPr/>
        </p:nvPicPr>
        <p:blipFill>
          <a:blip r:embed="rId6"/>
          <a:stretch/>
        </p:blipFill>
        <p:spPr>
          <a:xfrm>
            <a:off x="2147400" y="2904840"/>
            <a:ext cx="1527840" cy="506880"/>
          </a:xfrm>
          <a:prstGeom prst="rect">
            <a:avLst/>
          </a:prstGeom>
          <a:ln>
            <a:noFill/>
          </a:ln>
        </p:spPr>
      </p:pic>
      <p:sp>
        <p:nvSpPr>
          <p:cNvPr id="66" name="CustomShape 8"/>
          <p:cNvSpPr/>
          <p:nvPr/>
        </p:nvSpPr>
        <p:spPr>
          <a:xfrm>
            <a:off x="1440000" y="3717720"/>
            <a:ext cx="2751840" cy="515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fr-FR" sz="1400" spc="-1" strike="noStrike">
                <a:solidFill>
                  <a:srgbClr val="e46c0a"/>
                </a:solidFill>
                <a:latin typeface="Calibri"/>
                <a:ea typeface="DejaVu Sans"/>
              </a:rPr>
              <a:t>Crossborder area:</a:t>
            </a:r>
            <a:endParaRPr b="0" lang="fr-FR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1400" spc="-1" strike="noStrike">
                <a:solidFill>
                  <a:srgbClr val="e46c0a"/>
                </a:solidFill>
                <a:latin typeface="Calibri"/>
                <a:ea typeface="DejaVu Sans"/>
              </a:rPr>
              <a:t>DE - FR</a:t>
            </a:r>
            <a:endParaRPr b="0" lang="fr-FR" sz="1400" spc="-1" strike="noStrike">
              <a:latin typeface="Arial"/>
            </a:endParaRPr>
          </a:p>
        </p:txBody>
      </p:sp>
      <p:pic>
        <p:nvPicPr>
          <p:cNvPr id="67" name="Picture 8_0" descr="C:\Users\mestevez002\Documents\UPPA\ERASMUS+\LOGOS\USMB.png"/>
          <p:cNvPicPr/>
          <p:nvPr/>
        </p:nvPicPr>
        <p:blipFill>
          <a:blip r:embed="rId7"/>
          <a:stretch/>
        </p:blipFill>
        <p:spPr>
          <a:xfrm>
            <a:off x="5241600" y="2998800"/>
            <a:ext cx="1233720" cy="456120"/>
          </a:xfrm>
          <a:prstGeom prst="rect">
            <a:avLst/>
          </a:prstGeom>
          <a:ln>
            <a:noFill/>
          </a:ln>
        </p:spPr>
      </p:pic>
      <p:pic>
        <p:nvPicPr>
          <p:cNvPr id="68" name="Picture 9_0" descr="C:\Users\mestevez002\Documents\UPPA\ERASMUS+\LOGOS\UNIVDA.png"/>
          <p:cNvPicPr/>
          <p:nvPr/>
        </p:nvPicPr>
        <p:blipFill>
          <a:blip r:embed="rId8"/>
          <a:stretch/>
        </p:blipFill>
        <p:spPr>
          <a:xfrm>
            <a:off x="6602400" y="3024000"/>
            <a:ext cx="1154520" cy="455760"/>
          </a:xfrm>
          <a:prstGeom prst="rect">
            <a:avLst/>
          </a:prstGeom>
          <a:ln>
            <a:noFill/>
          </a:ln>
        </p:spPr>
      </p:pic>
      <p:sp>
        <p:nvSpPr>
          <p:cNvPr id="69" name="CustomShape 9"/>
          <p:cNvSpPr/>
          <p:nvPr/>
        </p:nvSpPr>
        <p:spPr>
          <a:xfrm>
            <a:off x="5225760" y="3717720"/>
            <a:ext cx="2751840" cy="515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fr-FR" sz="1400" spc="-1" strike="noStrike">
                <a:solidFill>
                  <a:srgbClr val="e46c0a"/>
                </a:solidFill>
                <a:latin typeface="Calibri"/>
                <a:ea typeface="DejaVu Sans"/>
              </a:rPr>
              <a:t>Crossborder area:</a:t>
            </a:r>
            <a:endParaRPr b="0" lang="fr-FR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1400" spc="-1" strike="noStrike">
                <a:solidFill>
                  <a:srgbClr val="e46c0a"/>
                </a:solidFill>
                <a:latin typeface="Calibri"/>
                <a:ea typeface="DejaVu Sans"/>
              </a:rPr>
              <a:t>FR - IT</a:t>
            </a:r>
            <a:endParaRPr b="0" lang="fr-FR" sz="1400" spc="-1" strike="noStrike">
              <a:latin typeface="Arial"/>
            </a:endParaRPr>
          </a:p>
        </p:txBody>
      </p:sp>
      <p:pic>
        <p:nvPicPr>
          <p:cNvPr id="70" name="Image 16" descr=""/>
          <p:cNvPicPr/>
          <p:nvPr/>
        </p:nvPicPr>
        <p:blipFill>
          <a:blip r:embed="rId9"/>
          <a:stretch/>
        </p:blipFill>
        <p:spPr>
          <a:xfrm>
            <a:off x="1841040" y="1678320"/>
            <a:ext cx="531000" cy="253080"/>
          </a:xfrm>
          <a:prstGeom prst="rect">
            <a:avLst/>
          </a:prstGeom>
          <a:ln>
            <a:noFill/>
          </a:ln>
        </p:spPr>
      </p:pic>
      <p:sp>
        <p:nvSpPr>
          <p:cNvPr id="71" name="CustomShape 10"/>
          <p:cNvSpPr/>
          <p:nvPr/>
        </p:nvSpPr>
        <p:spPr>
          <a:xfrm>
            <a:off x="1547640" y="1478520"/>
            <a:ext cx="1921320" cy="27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i="1" lang="fr-FR" sz="1200" spc="-1" strike="noStrike">
                <a:solidFill>
                  <a:srgbClr val="404040"/>
                </a:solidFill>
                <a:latin typeface="Calibri"/>
                <a:ea typeface="DejaVu Sans"/>
              </a:rPr>
              <a:t>Associate partner:</a:t>
            </a:r>
            <a:endParaRPr b="0" lang="fr-FR" sz="1200" spc="-1" strike="noStrike">
              <a:latin typeface="Arial"/>
            </a:endParaRPr>
          </a:p>
        </p:txBody>
      </p:sp>
      <p:pic>
        <p:nvPicPr>
          <p:cNvPr id="72" name="Image 2" descr=""/>
          <p:cNvPicPr/>
          <p:nvPr/>
        </p:nvPicPr>
        <p:blipFill>
          <a:blip r:embed="rId10"/>
          <a:stretch/>
        </p:blipFill>
        <p:spPr>
          <a:xfrm>
            <a:off x="3770640" y="2053080"/>
            <a:ext cx="1725840" cy="1033560"/>
          </a:xfrm>
          <a:prstGeom prst="rect">
            <a:avLst/>
          </a:prstGeom>
          <a:ln>
            <a:noFill/>
          </a:ln>
        </p:spPr>
      </p:pic>
      <p:pic>
        <p:nvPicPr>
          <p:cNvPr id="73" name="Image 14_0" descr=""/>
          <p:cNvPicPr/>
          <p:nvPr/>
        </p:nvPicPr>
        <p:blipFill>
          <a:blip r:embed="rId11"/>
          <a:stretch/>
        </p:blipFill>
        <p:spPr>
          <a:xfrm>
            <a:off x="3828240" y="2209680"/>
            <a:ext cx="1644840" cy="760680"/>
          </a:xfrm>
          <a:prstGeom prst="rect">
            <a:avLst/>
          </a:prstGeom>
          <a:ln>
            <a:noFill/>
          </a:ln>
        </p:spPr>
      </p:pic>
      <p:sp>
        <p:nvSpPr>
          <p:cNvPr id="74" name="CustomShape 11"/>
          <p:cNvSpPr/>
          <p:nvPr/>
        </p:nvSpPr>
        <p:spPr>
          <a:xfrm>
            <a:off x="-358200" y="4536000"/>
            <a:ext cx="9933840" cy="28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i="1" lang="fr-FR" sz="600" spc="-1" strike="noStrike">
                <a:solidFill>
                  <a:srgbClr val="a6a6a6"/>
                </a:solidFill>
                <a:latin typeface="Calibri"/>
                <a:ea typeface="DejaVu Sans"/>
              </a:rPr>
              <a:t>This project has been funded with support from the European Commission through the Erasmus+ programme. This publication reflects the views only of the author, and the Commission cannot be held responsible for any use which may be made of the information contained therein. </a:t>
            </a:r>
            <a:endParaRPr b="0" lang="fr-FR" sz="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ustomShape 1"/>
          <p:cNvSpPr/>
          <p:nvPr/>
        </p:nvSpPr>
        <p:spPr>
          <a:xfrm>
            <a:off x="-358200" y="4536000"/>
            <a:ext cx="9933840" cy="28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i="1" lang="fr-FR" sz="600" spc="-1" strike="noStrike">
                <a:solidFill>
                  <a:srgbClr val="a6a6a6"/>
                </a:solidFill>
                <a:latin typeface="Calibri"/>
                <a:ea typeface="DejaVu Sans"/>
              </a:rPr>
              <a:t>This project has been funded with support from the European Commission through the Erasmus+ programme. This publication reflects the views only of the author, and the Commission cannot be held responsible for any use which may be made of the information contained therein. </a:t>
            </a:r>
            <a:endParaRPr b="0" lang="fr-FR" sz="600" spc="-1" strike="noStrike">
              <a:latin typeface="Arial"/>
            </a:endParaRPr>
          </a:p>
        </p:txBody>
      </p:sp>
      <p:pic>
        <p:nvPicPr>
          <p:cNvPr id="76" name="Image 108" descr=""/>
          <p:cNvPicPr/>
          <p:nvPr/>
        </p:nvPicPr>
        <p:blipFill>
          <a:blip r:embed="rId1"/>
          <a:stretch/>
        </p:blipFill>
        <p:spPr>
          <a:xfrm>
            <a:off x="1800000" y="859320"/>
            <a:ext cx="5687640" cy="3604320"/>
          </a:xfrm>
          <a:prstGeom prst="rect">
            <a:avLst/>
          </a:prstGeom>
          <a:ln>
            <a:noFill/>
          </a:ln>
        </p:spPr>
      </p:pic>
      <p:sp>
        <p:nvSpPr>
          <p:cNvPr id="77" name="CustomShape 2"/>
          <p:cNvSpPr/>
          <p:nvPr/>
        </p:nvSpPr>
        <p:spPr>
          <a:xfrm>
            <a:off x="864000" y="2720160"/>
            <a:ext cx="2978640" cy="109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fr-FR" sz="2200" spc="-1" strike="noStrike">
                <a:solidFill>
                  <a:srgbClr val="29235c"/>
                </a:solidFill>
                <a:latin typeface="Calibri"/>
                <a:ea typeface="DejaVu Sans"/>
              </a:rPr>
              <a:t>16 universités d’Europe concernées par le projet ECBS</a:t>
            </a:r>
            <a:endParaRPr b="0" lang="fr-FR" sz="2200" spc="-1" strike="noStrike">
              <a:latin typeface="Arial"/>
            </a:endParaRPr>
          </a:p>
        </p:txBody>
      </p:sp>
      <p:sp>
        <p:nvSpPr>
          <p:cNvPr id="78" name="CustomShape 3"/>
          <p:cNvSpPr/>
          <p:nvPr/>
        </p:nvSpPr>
        <p:spPr>
          <a:xfrm rot="16200000">
            <a:off x="-3725280" y="2172600"/>
            <a:ext cx="8228880" cy="77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4000" spc="-1" strike="noStrike">
                <a:solidFill>
                  <a:srgbClr val="ff0000"/>
                </a:solidFill>
                <a:latin typeface="Roboto"/>
                <a:ea typeface="Roboto"/>
              </a:rPr>
              <a:t>Les partenaires</a:t>
            </a:r>
            <a:endParaRPr b="0" lang="fr-FR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 rot="16200000">
            <a:off x="-3725280" y="2172240"/>
            <a:ext cx="8228880" cy="77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4000" spc="-1" strike="noStrike">
                <a:solidFill>
                  <a:srgbClr val="ff0000"/>
                </a:solidFill>
                <a:latin typeface="Roboto"/>
                <a:ea typeface="Roboto"/>
              </a:rPr>
              <a:t>Les objectifs</a:t>
            </a:r>
            <a:endParaRPr b="0" lang="fr-FR" sz="4000" spc="-1" strike="noStrike">
              <a:latin typeface="Arial"/>
            </a:endParaRPr>
          </a:p>
        </p:txBody>
      </p:sp>
      <p:sp>
        <p:nvSpPr>
          <p:cNvPr id="80" name="CustomShape 2"/>
          <p:cNvSpPr/>
          <p:nvPr/>
        </p:nvSpPr>
        <p:spPr>
          <a:xfrm>
            <a:off x="-358200" y="4536000"/>
            <a:ext cx="9933840" cy="28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i="1" lang="fr-FR" sz="600" spc="-1" strike="noStrike">
                <a:solidFill>
                  <a:srgbClr val="a6a6a6"/>
                </a:solidFill>
                <a:latin typeface="Calibri"/>
                <a:ea typeface="DejaVu Sans"/>
              </a:rPr>
              <a:t>This project has been funded with support from the European Commission through the Erasmus+ programme. </a:t>
            </a:r>
            <a:r>
              <a:rPr b="0" i="1" lang="fr-FR" sz="600" spc="-1" strike="noStrike">
                <a:solidFill>
                  <a:srgbClr val="a6a6a6"/>
                </a:solidFill>
                <a:latin typeface="Calibri"/>
                <a:ea typeface="DejaVu Sans"/>
              </a:rPr>
              <a:t>This publication reflects the views only of the author, and the Commission cannot be held responsible for any </a:t>
            </a:r>
            <a:r>
              <a:rPr b="0" i="1" lang="fr-FR" sz="600" spc="-1" strike="noStrike">
                <a:solidFill>
                  <a:srgbClr val="a6a6a6"/>
                </a:solidFill>
                <a:latin typeface="Calibri"/>
                <a:ea typeface="DejaVu Sans"/>
              </a:rPr>
              <a:t>use which may be made of the information contained therein. </a:t>
            </a:r>
            <a:endParaRPr b="0" lang="fr-FR" sz="600" spc="-1" strike="noStrike">
              <a:latin typeface="Arial"/>
            </a:endParaRPr>
          </a:p>
        </p:txBody>
      </p:sp>
      <p:grpSp>
        <p:nvGrpSpPr>
          <p:cNvPr id="81" name="Group 3"/>
          <p:cNvGrpSpPr/>
          <p:nvPr/>
        </p:nvGrpSpPr>
        <p:grpSpPr>
          <a:xfrm>
            <a:off x="1224000" y="756000"/>
            <a:ext cx="7409160" cy="3789360"/>
            <a:chOff x="1224000" y="756000"/>
            <a:chExt cx="7409160" cy="3789360"/>
          </a:xfrm>
        </p:grpSpPr>
        <p:sp>
          <p:nvSpPr>
            <p:cNvPr id="82" name="CustomShape 4"/>
            <p:cNvSpPr/>
            <p:nvPr/>
          </p:nvSpPr>
          <p:spPr>
            <a:xfrm>
              <a:off x="1227600" y="3786840"/>
              <a:ext cx="7405560" cy="758520"/>
            </a:xfrm>
            <a:prstGeom prst="rect">
              <a:avLst/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accent6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</p:sp>
        <p:sp>
          <p:nvSpPr>
            <p:cNvPr id="83" name="CustomShape 5"/>
            <p:cNvSpPr/>
            <p:nvPr/>
          </p:nvSpPr>
          <p:spPr>
            <a:xfrm>
              <a:off x="1224000" y="1167120"/>
              <a:ext cx="7405560" cy="758520"/>
            </a:xfrm>
            <a:prstGeom prst="rect">
              <a:avLst/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accent6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</p:sp>
        <p:sp>
          <p:nvSpPr>
            <p:cNvPr id="84" name="CustomShape 6"/>
            <p:cNvSpPr/>
            <p:nvPr/>
          </p:nvSpPr>
          <p:spPr>
            <a:xfrm>
              <a:off x="1515600" y="756000"/>
              <a:ext cx="6728400" cy="864000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lIns="306360" rIns="250920" tIns="55440" bIns="55080" anchor="ctr">
              <a:noAutofit/>
            </a:bodyPr>
            <a:p>
              <a:pPr>
                <a:lnSpc>
                  <a:spcPct val="100000"/>
                </a:lnSpc>
              </a:pPr>
              <a:r>
                <a:rPr b="1" lang="en-US" sz="1800" spc="-1" strike="noStrike">
                  <a:solidFill>
                    <a:srgbClr val="ffffff"/>
                  </a:solidFill>
                  <a:latin typeface="Calibri"/>
                  <a:ea typeface="DejaVu Sans"/>
                </a:rPr>
                <a:t>Valoriser les compétences développées par les étudiants et le personnel d’universités dans des zones transfrontalières </a:t>
              </a:r>
              <a:endParaRPr b="0" lang="fr-FR" sz="1800" spc="-1" strike="noStrike">
                <a:latin typeface="Arial"/>
              </a:endParaRPr>
            </a:p>
          </p:txBody>
        </p:sp>
        <p:sp>
          <p:nvSpPr>
            <p:cNvPr id="85" name="CustomShape 7"/>
            <p:cNvSpPr/>
            <p:nvPr/>
          </p:nvSpPr>
          <p:spPr>
            <a:xfrm>
              <a:off x="1224000" y="2481480"/>
              <a:ext cx="7405560" cy="758520"/>
            </a:xfrm>
            <a:prstGeom prst="rect">
              <a:avLst/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accent6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</p:sp>
        <p:sp>
          <p:nvSpPr>
            <p:cNvPr id="86" name="CustomShape 8"/>
            <p:cNvSpPr/>
            <p:nvPr/>
          </p:nvSpPr>
          <p:spPr>
            <a:xfrm>
              <a:off x="1515600" y="2069640"/>
              <a:ext cx="6728400" cy="864000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lIns="306360" rIns="250920" tIns="55440" bIns="55080" anchor="ctr">
              <a:noAutofit/>
            </a:bodyPr>
            <a:p>
              <a:pPr>
                <a:lnSpc>
                  <a:spcPct val="100000"/>
                </a:lnSpc>
              </a:pPr>
              <a:r>
                <a:rPr b="1" lang="en-US" sz="1800" spc="-1" strike="noStrike">
                  <a:solidFill>
                    <a:srgbClr val="ffffff"/>
                  </a:solidFill>
                  <a:latin typeface="Calibri"/>
                  <a:ea typeface="DejaVu Sans"/>
                </a:rPr>
                <a:t>Développer des outils pour évaluer ces compétences </a:t>
              </a:r>
              <a:endParaRPr b="0" lang="fr-FR" sz="1800" spc="-1" strike="noStrike">
                <a:latin typeface="Arial"/>
              </a:endParaRPr>
            </a:p>
          </p:txBody>
        </p:sp>
        <p:sp>
          <p:nvSpPr>
            <p:cNvPr id="87" name="CustomShape 9"/>
            <p:cNvSpPr/>
            <p:nvPr/>
          </p:nvSpPr>
          <p:spPr>
            <a:xfrm>
              <a:off x="1512000" y="3384000"/>
              <a:ext cx="6728400" cy="864000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lIns="306360" rIns="250920" tIns="55440" bIns="55080" anchor="ctr">
              <a:noAutofit/>
            </a:bodyPr>
            <a:p>
              <a:pPr>
                <a:lnSpc>
                  <a:spcPct val="100000"/>
                </a:lnSpc>
              </a:pPr>
              <a:r>
                <a:rPr b="1" lang="en-US" sz="1800" spc="-1" strike="noStrike">
                  <a:solidFill>
                    <a:srgbClr val="ffffff"/>
                  </a:solidFill>
                  <a:latin typeface="Calibri"/>
                  <a:ea typeface="DejaVu Sans"/>
                </a:rPr>
                <a:t>Echanger les bonnes pratiques dans la coopération transfrontalière</a:t>
              </a:r>
              <a:endParaRPr b="0" lang="fr-FR" sz="18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 rot="16200000">
            <a:off x="-3725280" y="2172240"/>
            <a:ext cx="8228880" cy="77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ff0000"/>
                </a:solidFill>
                <a:latin typeface="Roboto"/>
                <a:ea typeface="Roboto"/>
              </a:rPr>
              <a:t>Le référentiel ECBS</a:t>
            </a:r>
            <a:endParaRPr b="0" lang="fr-FR" sz="3200" spc="-1" strike="noStrike">
              <a:latin typeface="Arial"/>
            </a:endParaRPr>
          </a:p>
        </p:txBody>
      </p:sp>
      <p:sp>
        <p:nvSpPr>
          <p:cNvPr id="89" name="CustomShape 2"/>
          <p:cNvSpPr/>
          <p:nvPr/>
        </p:nvSpPr>
        <p:spPr>
          <a:xfrm>
            <a:off x="-358200" y="4536000"/>
            <a:ext cx="9933840" cy="28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i="1" lang="fr-FR" sz="600" spc="-1" strike="noStrike">
                <a:solidFill>
                  <a:srgbClr val="a6a6a6"/>
                </a:solidFill>
                <a:latin typeface="Calibri"/>
                <a:ea typeface="DejaVu Sans"/>
              </a:rPr>
              <a:t>This project has been funded with support from the European Commission through the Erasmus+ programme. This publication reflects the views only of the author, and the Commission cannot be held responsible for any use which may be made of the information contained therein. </a:t>
            </a:r>
            <a:endParaRPr b="0" lang="fr-FR" sz="600" spc="-1" strike="noStrike">
              <a:latin typeface="Arial"/>
            </a:endParaRPr>
          </a:p>
        </p:txBody>
      </p:sp>
      <p:sp>
        <p:nvSpPr>
          <p:cNvPr id="90" name="CustomShape 3"/>
          <p:cNvSpPr/>
          <p:nvPr/>
        </p:nvSpPr>
        <p:spPr>
          <a:xfrm>
            <a:off x="4334040" y="1804320"/>
            <a:ext cx="29520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Disponible dans 6 langues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91" name="Image 6_1" descr=""/>
          <p:cNvPicPr/>
          <p:nvPr/>
        </p:nvPicPr>
        <p:blipFill>
          <a:blip r:embed="rId1"/>
          <a:stretch/>
        </p:blipFill>
        <p:spPr>
          <a:xfrm>
            <a:off x="4334040" y="2613240"/>
            <a:ext cx="400680" cy="266760"/>
          </a:xfrm>
          <a:prstGeom prst="rect">
            <a:avLst/>
          </a:prstGeom>
          <a:ln>
            <a:noFill/>
          </a:ln>
        </p:spPr>
      </p:pic>
      <p:pic>
        <p:nvPicPr>
          <p:cNvPr id="92" name="Image 7_1" descr=""/>
          <p:cNvPicPr/>
          <p:nvPr/>
        </p:nvPicPr>
        <p:blipFill>
          <a:blip r:embed="rId2"/>
          <a:stretch/>
        </p:blipFill>
        <p:spPr>
          <a:xfrm>
            <a:off x="5774040" y="2613240"/>
            <a:ext cx="534600" cy="266760"/>
          </a:xfrm>
          <a:prstGeom prst="rect">
            <a:avLst/>
          </a:prstGeom>
          <a:ln>
            <a:noFill/>
          </a:ln>
        </p:spPr>
      </p:pic>
      <p:pic>
        <p:nvPicPr>
          <p:cNvPr id="93" name="Image 8_1" descr=""/>
          <p:cNvPicPr/>
          <p:nvPr/>
        </p:nvPicPr>
        <p:blipFill>
          <a:blip r:embed="rId3"/>
          <a:stretch/>
        </p:blipFill>
        <p:spPr>
          <a:xfrm>
            <a:off x="7214040" y="2613240"/>
            <a:ext cx="400680" cy="266760"/>
          </a:xfrm>
          <a:prstGeom prst="rect">
            <a:avLst/>
          </a:prstGeom>
          <a:ln>
            <a:noFill/>
          </a:ln>
        </p:spPr>
      </p:pic>
      <p:pic>
        <p:nvPicPr>
          <p:cNvPr id="94" name="Image 9_1" descr=""/>
          <p:cNvPicPr/>
          <p:nvPr/>
        </p:nvPicPr>
        <p:blipFill>
          <a:blip r:embed="rId4"/>
          <a:stretch/>
        </p:blipFill>
        <p:spPr>
          <a:xfrm>
            <a:off x="4320000" y="3332880"/>
            <a:ext cx="446040" cy="267120"/>
          </a:xfrm>
          <a:prstGeom prst="rect">
            <a:avLst/>
          </a:prstGeom>
          <a:ln>
            <a:noFill/>
          </a:ln>
        </p:spPr>
      </p:pic>
      <p:pic>
        <p:nvPicPr>
          <p:cNvPr id="95" name="Image 10_1" descr=""/>
          <p:cNvPicPr/>
          <p:nvPr/>
        </p:nvPicPr>
        <p:blipFill>
          <a:blip r:embed="rId5"/>
          <a:stretch/>
        </p:blipFill>
        <p:spPr>
          <a:xfrm>
            <a:off x="5769360" y="3306960"/>
            <a:ext cx="364680" cy="293040"/>
          </a:xfrm>
          <a:prstGeom prst="rect">
            <a:avLst/>
          </a:prstGeom>
          <a:ln>
            <a:noFill/>
          </a:ln>
        </p:spPr>
      </p:pic>
      <p:pic>
        <p:nvPicPr>
          <p:cNvPr id="96" name="Image 11_1" descr=""/>
          <p:cNvPicPr/>
          <p:nvPr/>
        </p:nvPicPr>
        <p:blipFill>
          <a:blip r:embed="rId6"/>
          <a:stretch/>
        </p:blipFill>
        <p:spPr>
          <a:xfrm>
            <a:off x="7214040" y="3333240"/>
            <a:ext cx="403200" cy="266760"/>
          </a:xfrm>
          <a:prstGeom prst="rect">
            <a:avLst/>
          </a:prstGeom>
          <a:ln>
            <a:noFill/>
          </a:ln>
        </p:spPr>
      </p:pic>
      <p:pic>
        <p:nvPicPr>
          <p:cNvPr id="97" name="Image 12_1" descr=""/>
          <p:cNvPicPr/>
          <p:nvPr/>
        </p:nvPicPr>
        <p:blipFill>
          <a:blip r:embed="rId7"/>
          <a:stretch/>
        </p:blipFill>
        <p:spPr>
          <a:xfrm>
            <a:off x="919800" y="1008000"/>
            <a:ext cx="2392200" cy="3384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 rot="16200000">
            <a:off x="-3725280" y="2172240"/>
            <a:ext cx="8228880" cy="77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4000" spc="-1" strike="noStrike">
                <a:solidFill>
                  <a:srgbClr val="ff0000"/>
                </a:solidFill>
                <a:latin typeface="Roboto"/>
                <a:ea typeface="Roboto"/>
              </a:rPr>
              <a:t>Le processus</a:t>
            </a:r>
            <a:endParaRPr b="0" lang="fr-FR" sz="4000" spc="-1" strike="noStrike">
              <a:latin typeface="Arial"/>
            </a:endParaRPr>
          </a:p>
        </p:txBody>
      </p:sp>
      <p:sp>
        <p:nvSpPr>
          <p:cNvPr id="99" name="CustomShape 2"/>
          <p:cNvSpPr/>
          <p:nvPr/>
        </p:nvSpPr>
        <p:spPr>
          <a:xfrm>
            <a:off x="-358200" y="4536000"/>
            <a:ext cx="9933840" cy="28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i="1" lang="fr-FR" sz="600" spc="-1" strike="noStrike">
                <a:solidFill>
                  <a:srgbClr val="a6a6a6"/>
                </a:solidFill>
                <a:latin typeface="Calibri"/>
                <a:ea typeface="DejaVu Sans"/>
              </a:rPr>
              <a:t>This project has been funded with support from the European Commission through the Erasmus+ programme. This publication reflects the views only of the author, and the Commission cannot be held responsible for any use which may be made of the information contained therein. </a:t>
            </a:r>
            <a:endParaRPr b="0" lang="fr-FR" sz="600" spc="-1" strike="noStrike">
              <a:latin typeface="Arial"/>
            </a:endParaRPr>
          </a:p>
        </p:txBody>
      </p:sp>
      <p:pic>
        <p:nvPicPr>
          <p:cNvPr id="100" name="Image 1_1" descr=""/>
          <p:cNvPicPr/>
          <p:nvPr/>
        </p:nvPicPr>
        <p:blipFill>
          <a:blip r:embed="rId1"/>
          <a:stretch/>
        </p:blipFill>
        <p:spPr>
          <a:xfrm>
            <a:off x="720000" y="2664000"/>
            <a:ext cx="2473200" cy="1854360"/>
          </a:xfrm>
          <a:prstGeom prst="rect">
            <a:avLst/>
          </a:prstGeom>
          <a:ln>
            <a:noFill/>
          </a:ln>
        </p:spPr>
      </p:pic>
      <p:pic>
        <p:nvPicPr>
          <p:cNvPr id="101" name="Image 235" descr=""/>
          <p:cNvPicPr/>
          <p:nvPr/>
        </p:nvPicPr>
        <p:blipFill>
          <a:blip r:embed="rId2"/>
          <a:stretch/>
        </p:blipFill>
        <p:spPr>
          <a:xfrm>
            <a:off x="936000" y="867600"/>
            <a:ext cx="363600" cy="360000"/>
          </a:xfrm>
          <a:prstGeom prst="rect">
            <a:avLst/>
          </a:prstGeom>
          <a:ln>
            <a:noFill/>
          </a:ln>
        </p:spPr>
      </p:pic>
      <p:sp>
        <p:nvSpPr>
          <p:cNvPr id="102" name="TextShape 3"/>
          <p:cNvSpPr txBox="1"/>
          <p:nvPr/>
        </p:nvSpPr>
        <p:spPr>
          <a:xfrm>
            <a:off x="1332000" y="894960"/>
            <a:ext cx="4812120" cy="495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fr-FR" sz="1600" spc="-1" strike="noStrike">
                <a:solidFill>
                  <a:srgbClr val="404040"/>
                </a:solidFill>
                <a:latin typeface="Calibri"/>
                <a:ea typeface="DejaVu Sans"/>
              </a:rPr>
              <a:t>1. Explorer (et comprendre) les différentes </a:t>
            </a:r>
            <a:endParaRPr b="0" lang="fr-FR" sz="1600" spc="-1" strike="noStrike">
              <a:latin typeface="Arial"/>
            </a:endParaRPr>
          </a:p>
          <a:p>
            <a:r>
              <a:rPr b="0" lang="fr-FR" sz="1600" spc="-1" strike="noStrike">
                <a:solidFill>
                  <a:srgbClr val="404040"/>
                </a:solidFill>
                <a:latin typeface="Calibri"/>
                <a:ea typeface="DejaVu Sans"/>
              </a:rPr>
              <a:t>compétences</a:t>
            </a:r>
            <a:endParaRPr b="0" lang="fr-FR" sz="1600" spc="-1" strike="noStrike">
              <a:latin typeface="Arial"/>
            </a:endParaRPr>
          </a:p>
        </p:txBody>
      </p:sp>
      <p:pic>
        <p:nvPicPr>
          <p:cNvPr id="103" name="Image 236" descr=""/>
          <p:cNvPicPr/>
          <p:nvPr/>
        </p:nvPicPr>
        <p:blipFill>
          <a:blip r:embed="rId3"/>
          <a:stretch/>
        </p:blipFill>
        <p:spPr>
          <a:xfrm>
            <a:off x="964800" y="1692000"/>
            <a:ext cx="331200" cy="360000"/>
          </a:xfrm>
          <a:prstGeom prst="rect">
            <a:avLst/>
          </a:prstGeom>
          <a:ln>
            <a:noFill/>
          </a:ln>
        </p:spPr>
      </p:pic>
      <p:sp>
        <p:nvSpPr>
          <p:cNvPr id="104" name="TextShape 4"/>
          <p:cNvSpPr txBox="1"/>
          <p:nvPr/>
        </p:nvSpPr>
        <p:spPr>
          <a:xfrm>
            <a:off x="1332000" y="1681200"/>
            <a:ext cx="4391280" cy="550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fr-FR" sz="1600" spc="-1" strike="noStrike">
                <a:solidFill>
                  <a:srgbClr val="404040"/>
                </a:solidFill>
                <a:latin typeface="Calibri"/>
                <a:ea typeface="Noto Sans CJK SC"/>
              </a:rPr>
              <a:t>2. Selectioner les compétences supposées acquises (auto-évaluation)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105" name="CustomShape 5"/>
          <p:cNvSpPr/>
          <p:nvPr/>
        </p:nvSpPr>
        <p:spPr>
          <a:xfrm>
            <a:off x="5588280" y="792000"/>
            <a:ext cx="387720" cy="1512000"/>
          </a:xfrm>
          <a:prstGeom prst="rightBrace">
            <a:avLst>
              <a:gd name="adj1" fmla="val 8333"/>
              <a:gd name="adj2" fmla="val 50000"/>
            </a:avLst>
          </a:prstGeom>
          <a:noFill/>
          <a:ln cap="rnd" w="3168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6" name="Graphique 14" descr="Conversation"/>
          <p:cNvPicPr/>
          <p:nvPr/>
        </p:nvPicPr>
        <p:blipFill>
          <a:blip r:embed="rId4"/>
          <a:stretch/>
        </p:blipFill>
        <p:spPr>
          <a:xfrm>
            <a:off x="6296040" y="1080000"/>
            <a:ext cx="360000" cy="360000"/>
          </a:xfrm>
          <a:prstGeom prst="rect">
            <a:avLst/>
          </a:prstGeom>
          <a:ln>
            <a:noFill/>
          </a:ln>
        </p:spPr>
      </p:pic>
      <p:pic>
        <p:nvPicPr>
          <p:cNvPr id="107" name="Graphique 23" descr="Livre ouvert"/>
          <p:cNvPicPr/>
          <p:nvPr/>
        </p:nvPicPr>
        <p:blipFill>
          <a:blip r:embed="rId5"/>
          <a:stretch/>
        </p:blipFill>
        <p:spPr>
          <a:xfrm>
            <a:off x="6832080" y="1656000"/>
            <a:ext cx="360000" cy="360000"/>
          </a:xfrm>
          <a:prstGeom prst="rect">
            <a:avLst/>
          </a:prstGeom>
          <a:ln>
            <a:noFill/>
          </a:ln>
        </p:spPr>
      </p:pic>
      <p:sp>
        <p:nvSpPr>
          <p:cNvPr id="108" name="CustomShape 6"/>
          <p:cNvSpPr/>
          <p:nvPr/>
        </p:nvSpPr>
        <p:spPr>
          <a:xfrm>
            <a:off x="7192080" y="1656000"/>
            <a:ext cx="1087920" cy="31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i="1" lang="fr-FR" sz="1500" spc="-1" strike="noStrike">
                <a:solidFill>
                  <a:srgbClr val="000000"/>
                </a:solidFill>
                <a:latin typeface="Calibri"/>
                <a:ea typeface="DejaVu Sans"/>
              </a:rPr>
              <a:t>Cas d’usage</a:t>
            </a:r>
            <a:endParaRPr b="0" lang="fr-FR" sz="1500" spc="-1" strike="noStrike">
              <a:latin typeface="Arial"/>
            </a:endParaRPr>
          </a:p>
        </p:txBody>
      </p:sp>
      <p:sp>
        <p:nvSpPr>
          <p:cNvPr id="109" name="CustomShape 7"/>
          <p:cNvSpPr/>
          <p:nvPr/>
        </p:nvSpPr>
        <p:spPr>
          <a:xfrm>
            <a:off x="6728040" y="1080000"/>
            <a:ext cx="1407960" cy="31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i="1" lang="fr-FR" sz="1500" spc="-1" strike="noStrike">
                <a:solidFill>
                  <a:srgbClr val="000000"/>
                </a:solidFill>
                <a:latin typeface="Calibri"/>
                <a:ea typeface="DejaVu Sans"/>
              </a:rPr>
              <a:t>Assistant virtuel</a:t>
            </a:r>
            <a:endParaRPr b="0" lang="fr-FR" sz="1500" spc="-1" strike="noStrike">
              <a:latin typeface="Arial"/>
            </a:endParaRPr>
          </a:p>
        </p:txBody>
      </p:sp>
      <p:pic>
        <p:nvPicPr>
          <p:cNvPr id="110" name="Image 240" descr=""/>
          <p:cNvPicPr/>
          <p:nvPr/>
        </p:nvPicPr>
        <p:blipFill>
          <a:blip r:embed="rId6"/>
          <a:stretch/>
        </p:blipFill>
        <p:spPr>
          <a:xfrm>
            <a:off x="3960000" y="2844000"/>
            <a:ext cx="360000" cy="360000"/>
          </a:xfrm>
          <a:prstGeom prst="rect">
            <a:avLst/>
          </a:prstGeom>
          <a:ln>
            <a:noFill/>
          </a:ln>
        </p:spPr>
      </p:pic>
      <p:pic>
        <p:nvPicPr>
          <p:cNvPr id="111" name="Image 239_1" descr=""/>
          <p:cNvPicPr/>
          <p:nvPr/>
        </p:nvPicPr>
        <p:blipFill>
          <a:blip r:embed="rId7"/>
          <a:stretch/>
        </p:blipFill>
        <p:spPr>
          <a:xfrm>
            <a:off x="3924000" y="3420000"/>
            <a:ext cx="378000" cy="360000"/>
          </a:xfrm>
          <a:prstGeom prst="rect">
            <a:avLst/>
          </a:prstGeom>
          <a:ln>
            <a:noFill/>
          </a:ln>
        </p:spPr>
      </p:pic>
      <p:pic>
        <p:nvPicPr>
          <p:cNvPr id="112" name="Graphique 21" descr="Diplôme"/>
          <p:cNvPicPr/>
          <p:nvPr/>
        </p:nvPicPr>
        <p:blipFill>
          <a:blip r:embed="rId8"/>
          <a:stretch/>
        </p:blipFill>
        <p:spPr>
          <a:xfrm>
            <a:off x="3960000" y="3960000"/>
            <a:ext cx="360000" cy="360000"/>
          </a:xfrm>
          <a:prstGeom prst="rect">
            <a:avLst/>
          </a:prstGeom>
          <a:ln>
            <a:noFill/>
          </a:ln>
        </p:spPr>
      </p:pic>
      <p:sp>
        <p:nvSpPr>
          <p:cNvPr id="113" name="TextShape 8"/>
          <p:cNvSpPr txBox="1"/>
          <p:nvPr/>
        </p:nvSpPr>
        <p:spPr>
          <a:xfrm>
            <a:off x="4392000" y="2772000"/>
            <a:ext cx="4580640" cy="495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fr-FR" sz="1600" spc="-1" strike="noStrike">
                <a:solidFill>
                  <a:srgbClr val="404040"/>
                </a:solidFill>
                <a:latin typeface="Calibri"/>
                <a:ea typeface="Noto Sans CJK SC"/>
              </a:rPr>
              <a:t>3. Prouver l’acquisition des compétences sélectionnées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114" name="TextShape 9"/>
          <p:cNvSpPr txBox="1"/>
          <p:nvPr/>
        </p:nvSpPr>
        <p:spPr>
          <a:xfrm>
            <a:off x="4428000" y="3456000"/>
            <a:ext cx="3960000" cy="320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fr-FR" sz="1600" spc="-1" strike="noStrike">
                <a:solidFill>
                  <a:srgbClr val="404040"/>
                </a:solidFill>
                <a:latin typeface="Calibri"/>
                <a:ea typeface="Noto Sans CJK SC"/>
              </a:rPr>
              <a:t>4. Attendre l’évaluation par le comité local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115" name="TextShape 10"/>
          <p:cNvSpPr txBox="1"/>
          <p:nvPr/>
        </p:nvSpPr>
        <p:spPr>
          <a:xfrm>
            <a:off x="4435920" y="3996000"/>
            <a:ext cx="3448080" cy="320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fr-FR" sz="1600" spc="-1" strike="noStrike">
                <a:solidFill>
                  <a:srgbClr val="404040"/>
                </a:solidFill>
                <a:latin typeface="Calibri"/>
                <a:ea typeface="Noto Sans CJK SC"/>
              </a:rPr>
              <a:t>5. Obtenir (le cas échéant) le certificat</a:t>
            </a:r>
            <a:endParaRPr b="0" lang="fr-FR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 rot="16200000">
            <a:off x="-3725280" y="2172240"/>
            <a:ext cx="8228880" cy="77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4000" spc="-1" strike="noStrike">
                <a:solidFill>
                  <a:srgbClr val="ff0000"/>
                </a:solidFill>
                <a:latin typeface="Roboto"/>
                <a:ea typeface="Roboto"/>
              </a:rPr>
              <a:t>La plateforme</a:t>
            </a:r>
            <a:endParaRPr b="0" lang="fr-FR" sz="4000" spc="-1" strike="noStrike">
              <a:latin typeface="Arial"/>
            </a:endParaRPr>
          </a:p>
        </p:txBody>
      </p:sp>
      <p:pic>
        <p:nvPicPr>
          <p:cNvPr id="117" name="" descr=""/>
          <p:cNvPicPr/>
          <p:nvPr/>
        </p:nvPicPr>
        <p:blipFill>
          <a:blip r:embed="rId1"/>
          <a:srcRect l="0" t="5328" r="0" b="12892"/>
          <a:stretch/>
        </p:blipFill>
        <p:spPr>
          <a:xfrm>
            <a:off x="1152000" y="720000"/>
            <a:ext cx="6456960" cy="3960000"/>
          </a:xfrm>
          <a:prstGeom prst="rect">
            <a:avLst/>
          </a:prstGeom>
          <a:ln>
            <a:noFill/>
          </a:ln>
        </p:spPr>
      </p:pic>
      <p:sp>
        <p:nvSpPr>
          <p:cNvPr id="118" name="CustomShape 2"/>
          <p:cNvSpPr/>
          <p:nvPr/>
        </p:nvSpPr>
        <p:spPr>
          <a:xfrm>
            <a:off x="1440000" y="4140000"/>
            <a:ext cx="3168000" cy="57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9" name="CustomShape 3"/>
          <p:cNvSpPr/>
          <p:nvPr/>
        </p:nvSpPr>
        <p:spPr>
          <a:xfrm>
            <a:off x="-358200" y="4536000"/>
            <a:ext cx="9933840" cy="28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i="1" lang="fr-FR" sz="600" spc="-1" strike="noStrike">
                <a:solidFill>
                  <a:srgbClr val="a6a6a6"/>
                </a:solidFill>
                <a:latin typeface="Calibri"/>
                <a:ea typeface="DejaVu Sans"/>
              </a:rPr>
              <a:t>This project has been funded with support from the European Commission through the Erasmus+ programme. This publication reflects the views only of the author, and the Commission cannot be held responsible for any use which may be made of the information contained therein. </a:t>
            </a:r>
            <a:endParaRPr b="0" lang="fr-FR" sz="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 rot="16200000">
            <a:off x="-3725280" y="2172240"/>
            <a:ext cx="8228880" cy="77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4000" spc="-1" strike="noStrike">
                <a:solidFill>
                  <a:srgbClr val="ff0000"/>
                </a:solidFill>
                <a:latin typeface="Roboto"/>
                <a:ea typeface="Roboto"/>
              </a:rPr>
              <a:t>La plateforme</a:t>
            </a:r>
            <a:endParaRPr b="0" lang="fr-FR" sz="4000" spc="-1" strike="noStrike">
              <a:latin typeface="Arial"/>
            </a:endParaRPr>
          </a:p>
        </p:txBody>
      </p:sp>
      <p:sp>
        <p:nvSpPr>
          <p:cNvPr id="121" name="CustomShape 2"/>
          <p:cNvSpPr/>
          <p:nvPr/>
        </p:nvSpPr>
        <p:spPr>
          <a:xfrm>
            <a:off x="-358200" y="4536000"/>
            <a:ext cx="9933840" cy="28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i="1" lang="fr-FR" sz="600" spc="-1" strike="noStrike">
                <a:solidFill>
                  <a:srgbClr val="a6a6a6"/>
                </a:solidFill>
                <a:latin typeface="Calibri"/>
                <a:ea typeface="DejaVu Sans"/>
              </a:rPr>
              <a:t>This project has been funded with support from the European Commission through the Erasmus+ programme. This publication reflects the views only of the author, and the Commission cannot be held responsible for any use which may be made of the information contained therein. </a:t>
            </a:r>
            <a:endParaRPr b="0" lang="fr-FR" sz="600" spc="-1" strike="noStrike">
              <a:latin typeface="Arial"/>
            </a:endParaRPr>
          </a:p>
        </p:txBody>
      </p:sp>
      <p:pic>
        <p:nvPicPr>
          <p:cNvPr id="122" name="Image 6_2" descr=""/>
          <p:cNvPicPr/>
          <p:nvPr/>
        </p:nvPicPr>
        <p:blipFill>
          <a:blip r:embed="rId1"/>
          <a:srcRect l="11421" t="11756" r="11421" b="8382"/>
          <a:stretch/>
        </p:blipFill>
        <p:spPr>
          <a:xfrm>
            <a:off x="1296000" y="1224000"/>
            <a:ext cx="3502800" cy="1440000"/>
          </a:xfrm>
          <a:prstGeom prst="rect">
            <a:avLst/>
          </a:prstGeom>
          <a:ln>
            <a:noFill/>
          </a:ln>
        </p:spPr>
      </p:pic>
      <p:pic>
        <p:nvPicPr>
          <p:cNvPr id="123" name="Image 3_1" descr=""/>
          <p:cNvPicPr/>
          <p:nvPr/>
        </p:nvPicPr>
        <p:blipFill>
          <a:blip r:embed="rId2"/>
          <a:stretch/>
        </p:blipFill>
        <p:spPr>
          <a:xfrm>
            <a:off x="5409360" y="1224000"/>
            <a:ext cx="2376000" cy="1440000"/>
          </a:xfrm>
          <a:prstGeom prst="rect">
            <a:avLst/>
          </a:prstGeom>
          <a:ln>
            <a:noFill/>
          </a:ln>
        </p:spPr>
      </p:pic>
      <p:sp>
        <p:nvSpPr>
          <p:cNvPr id="124" name="CustomShape 3"/>
          <p:cNvSpPr/>
          <p:nvPr/>
        </p:nvSpPr>
        <p:spPr>
          <a:xfrm>
            <a:off x="1656000" y="3030120"/>
            <a:ext cx="5832000" cy="136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fr-FR" sz="1400" spc="-1" strike="noStrike">
                <a:solidFill>
                  <a:srgbClr val="404040"/>
                </a:solidFill>
                <a:latin typeface="Calibri"/>
                <a:ea typeface="DejaVu Sans"/>
              </a:rPr>
              <a:t>Web: </a:t>
            </a:r>
            <a:r>
              <a:rPr b="0" lang="fr-FR" sz="14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3"/>
              </a:rPr>
              <a:t>https://app.european-crossborder-skills.eu</a:t>
            </a:r>
            <a:r>
              <a:rPr b="0" lang="fr-F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fr-FR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400" spc="-1" strike="noStrike">
                <a:solidFill>
                  <a:srgbClr val="404040"/>
                </a:solidFill>
                <a:latin typeface="Calibri"/>
                <a:ea typeface="DejaVu Sans"/>
              </a:rPr>
              <a:t>iOs: </a:t>
            </a:r>
            <a:r>
              <a:rPr b="0" lang="fr-FR" sz="14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4"/>
              </a:rPr>
              <a:t>https://apps.apple.com/fr/app/european-cross-border-skills/id1537073504</a:t>
            </a:r>
            <a:endParaRPr b="0" lang="fr-FR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400" spc="-1" strike="noStrike">
                <a:solidFill>
                  <a:srgbClr val="404040"/>
                </a:solidFill>
                <a:latin typeface="Calibri"/>
                <a:ea typeface="DejaVu Sans"/>
              </a:rPr>
              <a:t>Android: </a:t>
            </a:r>
            <a:r>
              <a:rPr b="0" lang="fr-FR" sz="14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5"/>
              </a:rPr>
              <a:t>https://play.google.com/store/apps/details?id=eu.ecbs.app&amp;hl=en_US&amp;gl=US</a:t>
            </a:r>
            <a:endParaRPr b="0" lang="fr-FR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</TotalTime>
  <Application>LibreOffice/6.4.7.2$Linux_X86_64 LibreOffice_project/40$Build-2</Application>
  <Words>1</Words>
  <Paragraphs>1</Paragraphs>
  <Company>Microsoft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2021-06-08T08:28:42Z</dcterms:created>
  <dc:creator>Lionel Fandeur</dc:creator>
  <dc:description/>
  <dc:language>fr-FR</dc:language>
  <cp:lastModifiedBy/>
  <dcterms:modified xsi:type="dcterms:W3CDTF">2021-06-28T12:26:06Z</dcterms:modified>
  <cp:revision>11</cp:revision>
  <dc:subject/>
  <dc:title>Présentation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Microsoft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Affichage à l'écran (16:9)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</vt:i4>
  </property>
</Properties>
</file>