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9" r:id="rId3"/>
    <p:sldId id="270" r:id="rId4"/>
    <p:sldId id="260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1104" r:id="rId14"/>
    <p:sldId id="1090" r:id="rId15"/>
    <p:sldId id="1091" r:id="rId16"/>
    <p:sldId id="344" r:id="rId17"/>
    <p:sldId id="271" r:id="rId18"/>
    <p:sldId id="1106" r:id="rId19"/>
    <p:sldId id="908" r:id="rId20"/>
    <p:sldId id="297" r:id="rId21"/>
    <p:sldId id="269" r:id="rId22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1D24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37EC4-BBBD-4B3B-8CB8-10524DB24CC3}" type="datetimeFigureOut">
              <a:rPr lang="fr-CA" smtClean="0"/>
              <a:t>2021-07-05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FF683-DC70-4D4C-AB01-2F77952D935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839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6337" cy="35194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8827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6337" cy="35194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81867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6337" cy="35194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49333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8a73febe4a_2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g8a73febe4a_2_184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buClr>
                <a:schemeClr val="dk1"/>
              </a:buClr>
              <a:buSzPts val="1200"/>
              <a:buNone/>
            </a:pPr>
            <a:endParaRPr lang="fr-CA" sz="1050" dirty="0"/>
          </a:p>
        </p:txBody>
      </p:sp>
      <p:sp>
        <p:nvSpPr>
          <p:cNvPr id="422" name="Google Shape;422;g8a73febe4a_2_184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423" name="Google Shape;423;g8a73febe4a_2_184:notes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endParaRPr/>
          </a:p>
        </p:txBody>
      </p:sp>
      <p:sp>
        <p:nvSpPr>
          <p:cNvPr id="424" name="Google Shape;424;g8a73febe4a_2_184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2298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8a73febe4a_2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g8a73febe4a_2_440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645" name="Google Shape;645;g8a73febe4a_2_440:notes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4" rIns="94213" bIns="47094" anchor="b" anchorCtr="0">
            <a:noAutofit/>
          </a:bodyPr>
          <a:lstStyle/>
          <a:p>
            <a:pPr algn="r"/>
            <a:fld id="{00000000-1234-1234-1234-123412341234}" type="slidenum">
              <a:rPr lang="en"/>
              <a:pPr algn="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457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M-France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B1CF-5D4A-4325-8FC4-9A02AFDE5A7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25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23863" y="704850"/>
            <a:ext cx="6256337" cy="35194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fr-CA" dirty="0"/>
              <a:t>M-F</a:t>
            </a:r>
          </a:p>
          <a:p>
            <a:endParaRPr lang="fr-CA" dirty="0"/>
          </a:p>
          <a:p>
            <a:r>
              <a:rPr lang="fr-CA" dirty="0"/>
              <a:t>https://www.profweb.ca/publications/dossiers/enseigner-en-ligne-en-exploitant-le-questionnement-par-concordance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2B1CF-5D4A-4325-8FC4-9A02AFDE5A7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9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707654"/>
            <a:ext cx="8229600" cy="7793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DE LA CONFERENCE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05/07/2021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871662" y="2715766"/>
            <a:ext cx="5400675" cy="504825"/>
          </a:xfrm>
          <a:prstGeom prst="rect">
            <a:avLst/>
          </a:prstGeom>
        </p:spPr>
        <p:txBody>
          <a:bodyPr/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200">
                <a:latin typeface="Roboto" pitchFamily="2" charset="0"/>
                <a:ea typeface="Roboto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Intervenant :</a:t>
            </a:r>
            <a:r>
              <a:rPr lang="fr-FR" sz="2400" baseline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M.MOOMOOT</a:t>
            </a:r>
            <a:endParaRPr lang="fr-F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57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89" y="418080"/>
            <a:ext cx="8111899" cy="623248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18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4564865"/>
            <a:ext cx="9144000" cy="450731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8318409" y="4642011"/>
            <a:ext cx="450731" cy="2964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900" smtClean="0">
                <a:solidFill>
                  <a:schemeClr val="bg1"/>
                </a:solidFill>
              </a:rPr>
              <a:pPr algn="ctr"/>
              <a:t>‹N°›</a:t>
            </a:fld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4894" y="1369219"/>
            <a:ext cx="4039961" cy="326350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4" y="1369219"/>
            <a:ext cx="3957639" cy="326350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1"/>
            </a:lvl2pPr>
            <a:lvl3pPr>
              <a:defRPr sz="1200"/>
            </a:lvl3pPr>
            <a:lvl4pPr>
              <a:defRPr sz="1051"/>
            </a:lvl4pPr>
            <a:lvl5pPr>
              <a:defRPr sz="105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7743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889" y="418080"/>
            <a:ext cx="8111899" cy="623248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18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4564865"/>
            <a:ext cx="9144000" cy="450731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8318409" y="4642011"/>
            <a:ext cx="450731" cy="29643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900" smtClean="0">
                <a:solidFill>
                  <a:schemeClr val="bg1"/>
                </a:solidFill>
              </a:rPr>
              <a:pPr algn="ctr"/>
              <a:t>‹N°›</a:t>
            </a:fld>
            <a:endParaRPr lang="en-GB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43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05/07/2021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289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 userDrawn="1"/>
        </p:nvGrpSpPr>
        <p:grpSpPr>
          <a:xfrm>
            <a:off x="107504" y="1013862"/>
            <a:ext cx="2808312" cy="3430096"/>
            <a:chOff x="539552" y="1013862"/>
            <a:chExt cx="2808312" cy="3430096"/>
          </a:xfrm>
        </p:grpSpPr>
        <p:sp>
          <p:nvSpPr>
            <p:cNvPr id="4" name="Rectangle 3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 userDrawn="1"/>
        </p:nvGrpSpPr>
        <p:grpSpPr>
          <a:xfrm>
            <a:off x="6228184" y="1013862"/>
            <a:ext cx="2808312" cy="3430096"/>
            <a:chOff x="539552" y="1013862"/>
            <a:chExt cx="2808312" cy="3430096"/>
          </a:xfrm>
        </p:grpSpPr>
        <p:sp>
          <p:nvSpPr>
            <p:cNvPr id="10" name="Rectangle 9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" name="Groupe 11"/>
          <p:cNvGrpSpPr/>
          <p:nvPr userDrawn="1"/>
        </p:nvGrpSpPr>
        <p:grpSpPr>
          <a:xfrm>
            <a:off x="3167844" y="1013862"/>
            <a:ext cx="2808312" cy="3430096"/>
            <a:chOff x="539552" y="1013862"/>
            <a:chExt cx="2808312" cy="3430096"/>
          </a:xfrm>
        </p:grpSpPr>
        <p:sp>
          <p:nvSpPr>
            <p:cNvPr id="13" name="Rectangle 12"/>
            <p:cNvSpPr/>
            <p:nvPr userDrawn="1"/>
          </p:nvSpPr>
          <p:spPr>
            <a:xfrm>
              <a:off x="539552" y="1059582"/>
              <a:ext cx="2808312" cy="3384376"/>
            </a:xfrm>
            <a:prstGeom prst="rect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39552" y="1013862"/>
              <a:ext cx="2808312" cy="45719"/>
            </a:xfrm>
            <a:prstGeom prst="rect">
              <a:avLst/>
            </a:prstGeom>
            <a:solidFill>
              <a:srgbClr val="EC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05/07/2021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9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Roboto" pitchFamily="2" charset="0"/>
                <a:ea typeface="Roboto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05/07/2021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23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Roboto" pitchFamily="2" charset="0"/>
                <a:ea typeface="Roboto" pitchFamily="2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titre 1"/>
          <p:cNvSpPr>
            <a:spLocks noGrp="1"/>
          </p:cNvSpPr>
          <p:nvPr>
            <p:ph type="title" hasCustomPrompt="1"/>
          </p:nvPr>
        </p:nvSpPr>
        <p:spPr>
          <a:xfrm>
            <a:off x="457200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9" name="Espace réservé du contenu 2"/>
          <p:cNvSpPr>
            <a:spLocks noGrp="1"/>
          </p:cNvSpPr>
          <p:nvPr>
            <p:ph sz="half" idx="13"/>
          </p:nvPr>
        </p:nvSpPr>
        <p:spPr>
          <a:xfrm>
            <a:off x="4644008" y="1203598"/>
            <a:ext cx="4038600" cy="339447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q"/>
              <a:defRPr sz="2000">
                <a:latin typeface="Roboto" pitchFamily="2" charset="0"/>
                <a:ea typeface="Roboto" pitchFamily="2" charset="0"/>
              </a:defRPr>
            </a:lvl1pPr>
            <a:lvl2pPr marL="742950" indent="-285750">
              <a:buFont typeface="Courier New" panose="02070309020205020404" pitchFamily="49" charset="0"/>
              <a:buChar char="o"/>
              <a:defRPr sz="1800">
                <a:latin typeface="Roboto" pitchFamily="2" charset="0"/>
                <a:ea typeface="Roboto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600">
                <a:latin typeface="Roboto" pitchFamily="2" charset="0"/>
                <a:ea typeface="Roboto" pitchFamily="2" charset="0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latin typeface="Roboto" pitchFamily="2" charset="0"/>
                <a:ea typeface="Roboto" pitchFamily="2" charset="0"/>
              </a:defRPr>
            </a:lvl4pPr>
            <a:lvl5pPr>
              <a:defRPr sz="1200">
                <a:latin typeface="Roboto" pitchFamily="2" charset="0"/>
                <a:ea typeface="Roboto" pitchFamily="2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titre 1"/>
          <p:cNvSpPr txBox="1">
            <a:spLocks/>
          </p:cNvSpPr>
          <p:nvPr userDrawn="1"/>
        </p:nvSpPr>
        <p:spPr>
          <a:xfrm>
            <a:off x="4652392" y="699542"/>
            <a:ext cx="4042792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fr-FR" sz="2000" kern="1200" dirty="0" smtClean="0">
                <a:solidFill>
                  <a:srgbClr val="FF0000"/>
                </a:solidFill>
                <a:latin typeface="Roboto" pitchFamily="2" charset="0"/>
                <a:ea typeface="Roboto" pitchFamily="2" charset="0"/>
                <a:cs typeface="+mj-cs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05/07/2021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549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1821904" y="3984427"/>
            <a:ext cx="5486400" cy="425054"/>
          </a:xfrm>
          <a:prstGeom prst="rect">
            <a:avLst/>
          </a:prstGeo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1904" y="843558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05/07/2021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897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484168"/>
            <a:ext cx="5928360" cy="42443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39438"/>
            <a:ext cx="3901440" cy="18669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65539"/>
            <a:ext cx="230124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98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03FE-71D1-43C8-8551-5664765E29B4}" type="datetimeFigureOut">
              <a:rPr lang="fr-CA" smtClean="0"/>
              <a:t>2021-07-05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E4DF3-98D8-4914-AD75-9325BAFDEAFA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84390573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Content_3 column">
  <p:cSld name="02 Content_3 colum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1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2916632" y="2038354"/>
            <a:ext cx="1783080" cy="252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178" lvl="0" indent="-22858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54" lvl="1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32" lvl="2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09" lvl="3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886" lvl="4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062" lvl="5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240" lvl="6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418" lvl="7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594" lvl="8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3"/>
          </p:nvPr>
        </p:nvSpPr>
        <p:spPr>
          <a:xfrm>
            <a:off x="485775" y="2038354"/>
            <a:ext cx="1783080" cy="252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178" lvl="0" indent="-22858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54" lvl="1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32" lvl="2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09" lvl="3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886" lvl="4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062" lvl="5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240" lvl="6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418" lvl="7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594" lvl="8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title"/>
          </p:nvPr>
        </p:nvSpPr>
        <p:spPr>
          <a:xfrm>
            <a:off x="474889" y="418079"/>
            <a:ext cx="7654699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orbel"/>
              <a:buNone/>
              <a:defRPr sz="1800">
                <a:solidFill>
                  <a:srgbClr val="F2F2F2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4"/>
          </p:nvPr>
        </p:nvSpPr>
        <p:spPr>
          <a:xfrm>
            <a:off x="1171575" y="148590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78" lvl="0" indent="-228589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</a:defRPr>
            </a:lvl1pPr>
            <a:lvl2pPr marL="914354" lvl="1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32" lvl="2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09" lvl="3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886" lvl="4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062" lvl="5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240" lvl="6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418" lvl="7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594" lvl="8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5"/>
          </p:nvPr>
        </p:nvSpPr>
        <p:spPr>
          <a:xfrm>
            <a:off x="3602432" y="148590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78" lvl="0" indent="-228589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</a:defRPr>
            </a:lvl1pPr>
            <a:lvl2pPr marL="914354" lvl="1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32" lvl="2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09" lvl="3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886" lvl="4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062" lvl="5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240" lvl="6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418" lvl="7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594" lvl="8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6"/>
          </p:nvPr>
        </p:nvSpPr>
        <p:spPr>
          <a:xfrm>
            <a:off x="5347489" y="2038354"/>
            <a:ext cx="1783080" cy="2526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t" anchorCtr="0">
            <a:noAutofit/>
          </a:bodyPr>
          <a:lstStyle>
            <a:lvl1pPr marL="457178" lvl="0" indent="-228589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354" lvl="1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32" lvl="2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09" lvl="3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886" lvl="4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062" lvl="5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240" lvl="6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418" lvl="7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594" lvl="8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7"/>
          </p:nvPr>
        </p:nvSpPr>
        <p:spPr>
          <a:xfrm>
            <a:off x="6033289" y="1485900"/>
            <a:ext cx="411480" cy="4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178" lvl="0" indent="-228589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2F2F2"/>
              </a:buClr>
              <a:buSzPts val="1100"/>
              <a:buNone/>
              <a:defRPr sz="1100">
                <a:solidFill>
                  <a:srgbClr val="F2F2F2"/>
                </a:solidFill>
              </a:defRPr>
            </a:lvl1pPr>
            <a:lvl2pPr marL="914354" lvl="1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532" lvl="2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709" lvl="3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5886" lvl="4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062" lvl="5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240" lvl="6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418" lvl="7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594" lvl="8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sldNum" idx="12"/>
          </p:nvPr>
        </p:nvSpPr>
        <p:spPr>
          <a:xfrm>
            <a:off x="8318409" y="4642010"/>
            <a:ext cx="450731" cy="296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spcBef>
                <a:spcPts val="0"/>
              </a:spcBef>
              <a:buNone/>
              <a:defRPr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‹N°›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2394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886144" y="4767262"/>
            <a:ext cx="3371711" cy="3188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Votre Logo 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76256" y="4767262"/>
            <a:ext cx="2205608" cy="3247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69C91C8-E6A1-4A63-86B3-54AF4195F488}" type="datetimeFigureOut">
              <a:rPr lang="fr-FR" smtClean="0"/>
              <a:pPr/>
              <a:t>05/07/2021</a:t>
            </a:fld>
            <a:r>
              <a:rPr lang="fr-FR" dirty="0"/>
              <a:t>  - Diapo </a:t>
            </a:r>
            <a:fld id="{AFE6AEB8-EC49-4492-B862-8BB9AF35C2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63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4" r:id="rId6"/>
    <p:sldLayoutId id="2147483655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fr-FR" sz="4000" kern="1200" dirty="0" smtClean="0">
          <a:solidFill>
            <a:srgbClr val="FF0000"/>
          </a:solidFill>
          <a:latin typeface="Roboto" pitchFamily="2" charset="0"/>
          <a:ea typeface="Roboto" pitchFamily="2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hyperlink" Target="https://www.cpass.umontreal.ca/recherche/groupe-de-recherche-cpass/axes-de-recherches/concordance/formation-et-evaluation-par-concordance/fpc/" TargetMode="Externa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6" Type="http://schemas.openxmlformats.org/officeDocument/2006/relationships/hyperlink" Target="https://www.profweb.ca/publications/dossiers/enseigner-en-ligne-en-exploitant-le-questionnement-par-concordance" TargetMode="External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dle.org/plugins/qtype_tcs" TargetMode="External"/><Relationship Id="rId2" Type="http://schemas.openxmlformats.org/officeDocument/2006/relationships/hyperlink" Target="https://moodle.org/plugins/mod_concordance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moodle.org/plugins/qtype_tcsjudgmen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B32724-91B3-4CB8-9693-599FC10D0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19622"/>
            <a:ext cx="8229600" cy="779318"/>
          </a:xfrm>
        </p:spPr>
        <p:txBody>
          <a:bodyPr>
            <a:noAutofit/>
          </a:bodyPr>
          <a:lstStyle/>
          <a:p>
            <a:r>
              <a:rPr lang="fr-CA" dirty="0"/>
              <a:t>Formation par concordance</a:t>
            </a:r>
            <a:br>
              <a:rPr lang="fr-CA" dirty="0"/>
            </a:br>
            <a:r>
              <a:rPr lang="fr-CA" sz="2400" dirty="0"/>
              <a:t>Créer un quiz à partir des réponses d'experts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70F1CA-ED39-4F97-9890-ACE49E390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sz="2000" dirty="0"/>
              <a:t>Steve Massicotte</a:t>
            </a:r>
          </a:p>
          <a:p>
            <a:pPr marL="0" indent="0">
              <a:buNone/>
            </a:pPr>
            <a:r>
              <a:rPr lang="fr-CA" sz="2000" dirty="0"/>
              <a:t>Marie-France Deschênes</a:t>
            </a:r>
          </a:p>
          <a:p>
            <a:pPr marL="0" indent="0">
              <a:buNone/>
            </a:pPr>
            <a:r>
              <a:rPr lang="fr-CA" sz="2000" dirty="0"/>
              <a:t>Université de Montréal</a:t>
            </a:r>
          </a:p>
        </p:txBody>
      </p:sp>
    </p:spTree>
    <p:extLst>
      <p:ext uri="{BB962C8B-B14F-4D97-AF65-F5344CB8AC3E}">
        <p14:creationId xmlns:p14="http://schemas.microsoft.com/office/powerpoint/2010/main" val="123145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5DC93-F5EC-41F8-8EA4-E6396A5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994568"/>
            <a:ext cx="5486400" cy="425054"/>
          </a:xfrm>
        </p:spPr>
        <p:txBody>
          <a:bodyPr/>
          <a:lstStyle/>
          <a:p>
            <a:r>
              <a:rPr lang="fr-CA" dirty="0"/>
              <a:t>Nouvelle activité</a:t>
            </a:r>
            <a:br>
              <a:rPr lang="fr-CA" dirty="0"/>
            </a:br>
            <a:r>
              <a:rPr lang="fr-CA" dirty="0"/>
              <a:t>Gestion d'une formation par concordance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38F092-A522-4DA1-BA30-4A6E0B6E9B03}"/>
              </a:ext>
            </a:extLst>
          </p:cNvPr>
          <p:cNvSpPr txBox="1"/>
          <p:nvPr/>
        </p:nvSpPr>
        <p:spPr>
          <a:xfrm>
            <a:off x="2051720" y="1526470"/>
            <a:ext cx="5263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Création du panel d’experts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Gestion des communications avec les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Génération du quiz des étudiants basé sur les réponses des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306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C8363F-EB6E-4B26-879C-AF0F5FC83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859782"/>
            <a:ext cx="7772400" cy="1021556"/>
          </a:xfrm>
        </p:spPr>
        <p:txBody>
          <a:bodyPr/>
          <a:lstStyle/>
          <a:p>
            <a:r>
              <a:rPr lang="fr-CA" dirty="0"/>
              <a:t>Nouvelle activité</a:t>
            </a:r>
            <a:br>
              <a:rPr lang="fr-CA" dirty="0"/>
            </a:br>
            <a:r>
              <a:rPr lang="fr-CA" dirty="0"/>
              <a:t>Gestion d'une formation par concordance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0A3CACE-36CC-4952-9630-70D295BCB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2313" y="1707654"/>
            <a:ext cx="7772400" cy="1125140"/>
          </a:xfrm>
        </p:spPr>
        <p:txBody>
          <a:bodyPr/>
          <a:lstStyle/>
          <a:p>
            <a:r>
              <a:rPr lang="fr-CA" dirty="0"/>
              <a:t>Démonstration</a:t>
            </a:r>
          </a:p>
        </p:txBody>
      </p:sp>
    </p:spTree>
    <p:extLst>
      <p:ext uri="{BB962C8B-B14F-4D97-AF65-F5344CB8AC3E}">
        <p14:creationId xmlns:p14="http://schemas.microsoft.com/office/powerpoint/2010/main" val="169219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5DC93-F5EC-41F8-8EA4-E6396A5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78544"/>
            <a:ext cx="5486400" cy="425054"/>
          </a:xfrm>
        </p:spPr>
        <p:txBody>
          <a:bodyPr/>
          <a:lstStyle/>
          <a:p>
            <a:r>
              <a:rPr lang="fr-CA" dirty="0"/>
              <a:t>Processus final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002AD-2F66-4F69-AC29-F6E8172C5A08}"/>
              </a:ext>
            </a:extLst>
          </p:cNvPr>
          <p:cNvSpPr/>
          <p:nvPr/>
        </p:nvSpPr>
        <p:spPr>
          <a:xfrm>
            <a:off x="344860" y="1203598"/>
            <a:ext cx="1645920" cy="85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Objectif </a:t>
            </a:r>
            <a:r>
              <a:rPr lang="en-US" sz="1400" dirty="0" err="1"/>
              <a:t>pédagogique</a:t>
            </a:r>
            <a:r>
              <a:rPr lang="en-US" sz="1400" dirty="0"/>
              <a:t> </a:t>
            </a:r>
            <a:r>
              <a:rPr lang="en-US" sz="1400" dirty="0" err="1"/>
              <a:t>impliquant</a:t>
            </a:r>
            <a:r>
              <a:rPr lang="en-US" sz="1400" dirty="0"/>
              <a:t> des experts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08BEF-820C-487A-AD97-C2AF92225EE4}"/>
              </a:ext>
            </a:extLst>
          </p:cNvPr>
          <p:cNvSpPr/>
          <p:nvPr/>
        </p:nvSpPr>
        <p:spPr>
          <a:xfrm>
            <a:off x="2350016" y="2469309"/>
            <a:ext cx="1645920" cy="70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Création d’un quiz pour les experts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ACCD2-0770-4631-8E2B-00CB70267DE4}"/>
              </a:ext>
            </a:extLst>
          </p:cNvPr>
          <p:cNvSpPr/>
          <p:nvPr/>
        </p:nvSpPr>
        <p:spPr>
          <a:xfrm>
            <a:off x="2353821" y="1347993"/>
            <a:ext cx="1645920" cy="574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Création d’un cours pour les experts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562C7-BF6D-496B-BD4E-B23EB784EC5C}"/>
              </a:ext>
            </a:extLst>
          </p:cNvPr>
          <p:cNvSpPr/>
          <p:nvPr/>
        </p:nvSpPr>
        <p:spPr>
          <a:xfrm>
            <a:off x="6732240" y="3644879"/>
            <a:ext cx="1645920" cy="1020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Communiquer avec les experts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D819C74-8856-40C3-843F-4C7E7CCA8E1E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1990780" y="1632022"/>
            <a:ext cx="363041" cy="335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8FDC2EF-A4D0-4911-BA42-4978249599B9}"/>
              </a:ext>
            </a:extLst>
          </p:cNvPr>
          <p:cNvCxnSpPr>
            <a:cxnSpLocks/>
            <a:stCxn id="7" idx="2"/>
            <a:endCxn id="6" idx="0"/>
          </p:cNvCxnSpPr>
          <p:nvPr/>
        </p:nvCxnSpPr>
        <p:spPr>
          <a:xfrm flipH="1">
            <a:off x="3172976" y="1922759"/>
            <a:ext cx="3805" cy="54655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708E05A-5D83-43CC-B917-2246589714D6}"/>
              </a:ext>
            </a:extLst>
          </p:cNvPr>
          <p:cNvCxnSpPr>
            <a:cxnSpLocks/>
            <a:stCxn id="6" idx="3"/>
            <a:endCxn id="30" idx="1"/>
          </p:cNvCxnSpPr>
          <p:nvPr/>
        </p:nvCxnSpPr>
        <p:spPr>
          <a:xfrm flipV="1">
            <a:off x="3995936" y="2812699"/>
            <a:ext cx="624229" cy="669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6F35EFD-C420-4268-B231-6F0C3A1B9D09}"/>
              </a:ext>
            </a:extLst>
          </p:cNvPr>
          <p:cNvCxnSpPr>
            <a:stCxn id="8" idx="1"/>
            <a:endCxn id="17" idx="3"/>
          </p:cNvCxnSpPr>
          <p:nvPr/>
        </p:nvCxnSpPr>
        <p:spPr>
          <a:xfrm flipH="1">
            <a:off x="5004048" y="4154905"/>
            <a:ext cx="1728192" cy="1154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EB5ACE4-0F32-4D13-AA41-80B5C4EAD731}"/>
              </a:ext>
            </a:extLst>
          </p:cNvPr>
          <p:cNvCxnSpPr>
            <a:cxnSpLocks/>
            <a:stCxn id="17" idx="1"/>
            <a:endCxn id="18" idx="3"/>
          </p:cNvCxnSpPr>
          <p:nvPr/>
        </p:nvCxnSpPr>
        <p:spPr>
          <a:xfrm flipH="1">
            <a:off x="1946523" y="4166449"/>
            <a:ext cx="1411605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04732A1E-A56C-463D-AC0B-32866D4DF7CA}"/>
              </a:ext>
            </a:extLst>
          </p:cNvPr>
          <p:cNvSpPr/>
          <p:nvPr/>
        </p:nvSpPr>
        <p:spPr>
          <a:xfrm>
            <a:off x="7812360" y="3413694"/>
            <a:ext cx="845127" cy="310184"/>
          </a:xfrm>
          <a:prstGeom prst="arc">
            <a:avLst>
              <a:gd name="adj1" fmla="val 7951982"/>
              <a:gd name="adj2" fmla="val 243293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64077A-E633-4E02-ACB6-933BD8B3CA28}"/>
              </a:ext>
            </a:extLst>
          </p:cNvPr>
          <p:cNvSpPr/>
          <p:nvPr/>
        </p:nvSpPr>
        <p:spPr>
          <a:xfrm>
            <a:off x="3358128" y="3656423"/>
            <a:ext cx="1645920" cy="1020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Génération d’un quiz pour les étudiants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32502-E4DE-4EC2-9218-FD970F6413F5}"/>
              </a:ext>
            </a:extLst>
          </p:cNvPr>
          <p:cNvSpPr/>
          <p:nvPr/>
        </p:nvSpPr>
        <p:spPr>
          <a:xfrm>
            <a:off x="300603" y="3656423"/>
            <a:ext cx="1645920" cy="1020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Utilisation du quiz dans ce cours ou dans un autre cours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463268C-6CE7-4117-B523-32C08B1AD618}"/>
              </a:ext>
            </a:extLst>
          </p:cNvPr>
          <p:cNvSpPr/>
          <p:nvPr/>
        </p:nvSpPr>
        <p:spPr>
          <a:xfrm>
            <a:off x="6300193" y="811038"/>
            <a:ext cx="2431300" cy="413697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838DD47-08C4-4E26-B555-2C01A2B1DBA1}"/>
              </a:ext>
            </a:extLst>
          </p:cNvPr>
          <p:cNvSpPr/>
          <p:nvPr/>
        </p:nvSpPr>
        <p:spPr>
          <a:xfrm>
            <a:off x="2769483" y="3255581"/>
            <a:ext cx="2709270" cy="179864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B07F812-DE75-49D5-BC33-CC9001A362AB}"/>
              </a:ext>
            </a:extLst>
          </p:cNvPr>
          <p:cNvSpPr/>
          <p:nvPr/>
        </p:nvSpPr>
        <p:spPr>
          <a:xfrm>
            <a:off x="2051720" y="2125635"/>
            <a:ext cx="2215113" cy="145422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BB9CC3C-C09A-4142-AF9F-EACE936F6737}"/>
              </a:ext>
            </a:extLst>
          </p:cNvPr>
          <p:cNvSpPr/>
          <p:nvPr/>
        </p:nvSpPr>
        <p:spPr>
          <a:xfrm>
            <a:off x="4620165" y="2462614"/>
            <a:ext cx="1645920" cy="70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Création de l’activité de gestion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A2A8126-09D2-4C6E-9DA0-DA1761FA4F7A}"/>
              </a:ext>
            </a:extLst>
          </p:cNvPr>
          <p:cNvSpPr/>
          <p:nvPr/>
        </p:nvSpPr>
        <p:spPr>
          <a:xfrm>
            <a:off x="6732240" y="2375637"/>
            <a:ext cx="1645920" cy="70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Lier l’activité de gestion avec le quiz pour les experts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299E73-78E1-4141-9F0E-F9066D813DE9}"/>
              </a:ext>
            </a:extLst>
          </p:cNvPr>
          <p:cNvSpPr/>
          <p:nvPr/>
        </p:nvSpPr>
        <p:spPr>
          <a:xfrm>
            <a:off x="6732240" y="1293177"/>
            <a:ext cx="1645920" cy="70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Création d’un panel d’experts</a:t>
            </a: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9560D64C-6289-450A-B336-2382B9B2C1AA}"/>
              </a:ext>
            </a:extLst>
          </p:cNvPr>
          <p:cNvCxnSpPr>
            <a:cxnSpLocks/>
            <a:stCxn id="30" idx="3"/>
            <a:endCxn id="36" idx="1"/>
          </p:cNvCxnSpPr>
          <p:nvPr/>
        </p:nvCxnSpPr>
        <p:spPr>
          <a:xfrm flipV="1">
            <a:off x="6266085" y="1643262"/>
            <a:ext cx="466155" cy="116943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avec flèche 57">
            <a:extLst>
              <a:ext uri="{FF2B5EF4-FFF2-40B4-BE49-F238E27FC236}">
                <a16:creationId xmlns:a16="http://schemas.microsoft.com/office/drawing/2014/main" id="{7BDE7BE3-14B9-46A7-9EE2-5D3B34EBC15B}"/>
              </a:ext>
            </a:extLst>
          </p:cNvPr>
          <p:cNvCxnSpPr>
            <a:cxnSpLocks/>
            <a:stCxn id="36" idx="2"/>
            <a:endCxn id="35" idx="0"/>
          </p:cNvCxnSpPr>
          <p:nvPr/>
        </p:nvCxnSpPr>
        <p:spPr>
          <a:xfrm>
            <a:off x="7555200" y="1993346"/>
            <a:ext cx="0" cy="38229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>
            <a:extLst>
              <a:ext uri="{FF2B5EF4-FFF2-40B4-BE49-F238E27FC236}">
                <a16:creationId xmlns:a16="http://schemas.microsoft.com/office/drawing/2014/main" id="{0389BE6E-B12D-465F-8719-4B2021802561}"/>
              </a:ext>
            </a:extLst>
          </p:cNvPr>
          <p:cNvCxnSpPr>
            <a:cxnSpLocks/>
            <a:stCxn id="35" idx="2"/>
            <a:endCxn id="8" idx="0"/>
          </p:cNvCxnSpPr>
          <p:nvPr/>
        </p:nvCxnSpPr>
        <p:spPr>
          <a:xfrm>
            <a:off x="7555200" y="3075806"/>
            <a:ext cx="0" cy="56907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02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30" grpId="0" animBg="1"/>
      <p:bldP spid="35" grpId="0" animBg="1"/>
      <p:bldP spid="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B0A20-982F-48AA-AE55-DA89C9F32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18" y="3253145"/>
            <a:ext cx="8188543" cy="9955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6000"/>
              <a:t>Un exemple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C58C77-70DD-4ED9-82F4-D20FD804C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4" y="4213527"/>
            <a:ext cx="8188543" cy="351667"/>
          </a:xfrm>
        </p:spPr>
        <p:txBody>
          <a:bodyPr vert="horz" lIns="91440" tIns="45720" rIns="91440" bIns="4572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1700" dirty="0" err="1">
                <a:solidFill>
                  <a:schemeClr val="tx1"/>
                </a:solidFill>
              </a:rPr>
              <a:t>Externat</a:t>
            </a:r>
            <a:r>
              <a:rPr lang="en-US" sz="1700" dirty="0">
                <a:solidFill>
                  <a:schemeClr val="tx1"/>
                </a:solidFill>
              </a:rPr>
              <a:t>, </a:t>
            </a:r>
            <a:r>
              <a:rPr lang="en-US" sz="1700" dirty="0" err="1">
                <a:solidFill>
                  <a:schemeClr val="tx1"/>
                </a:solidFill>
              </a:rPr>
              <a:t>Faculté</a:t>
            </a:r>
            <a:r>
              <a:rPr lang="en-US" sz="1700" dirty="0">
                <a:solidFill>
                  <a:schemeClr val="tx1"/>
                </a:solidFill>
              </a:rPr>
              <a:t> de </a:t>
            </a:r>
            <a:r>
              <a:rPr lang="en-US" sz="1700" dirty="0" err="1">
                <a:solidFill>
                  <a:schemeClr val="tx1"/>
                </a:solidFill>
              </a:rPr>
              <a:t>Médecine</a:t>
            </a:r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841569-16F7-43BA-8F0C-DB96393743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915089"/>
            <a:ext cx="4354622" cy="2450200"/>
          </a:xfrm>
          <a:prstGeom prst="rect">
            <a:avLst/>
          </a:prstGeom>
        </p:spPr>
      </p:pic>
      <p:pic>
        <p:nvPicPr>
          <p:cNvPr id="10" name="logo_UDM.jpg" descr="/Users/The_Brain/Design/I'M_A_GRAPHIC_DESIGNER/Bon_melon/_EN_COURS_/0392_SC4_HEC_ppt/2_logo/logo_UDM.jpg">
            <a:extLst>
              <a:ext uri="{FF2B5EF4-FFF2-40B4-BE49-F238E27FC236}">
                <a16:creationId xmlns:a16="http://schemas.microsoft.com/office/drawing/2014/main" id="{D998BD67-1589-44BB-B818-3097887D8D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454" r="407" b="4"/>
          <a:stretch/>
        </p:blipFill>
        <p:spPr bwMode="auto">
          <a:xfrm>
            <a:off x="5724128" y="4107616"/>
            <a:ext cx="1409437" cy="5634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601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8D154A-6E16-4C06-BEF7-7D1BA5A9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073" y="2031852"/>
            <a:ext cx="7722405" cy="823667"/>
          </a:xfrm>
        </p:spPr>
        <p:txBody>
          <a:bodyPr>
            <a:normAutofit/>
          </a:bodyPr>
          <a:lstStyle/>
          <a:p>
            <a:pPr algn="l"/>
            <a:r>
              <a:rPr lang="fr-CA" sz="2400" dirty="0"/>
              <a:t>Bienvenue à votre module de formation par concordance (</a:t>
            </a:r>
            <a:r>
              <a:rPr lang="fr-CA" sz="2400" dirty="0" err="1"/>
              <a:t>FpC</a:t>
            </a:r>
            <a:r>
              <a:rPr lang="fr-CA" sz="2400" dirty="0"/>
              <a:t>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A18CD-2D7E-4749-8B56-49C3E06DC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698" y="2699814"/>
            <a:ext cx="8559193" cy="2109989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fr-CA" sz="1400" dirty="0">
                <a:latin typeface="+mj-lt"/>
              </a:rPr>
              <a:t>Dans cette </a:t>
            </a:r>
            <a:r>
              <a:rPr lang="fr-CA" sz="1400" dirty="0" err="1">
                <a:latin typeface="+mj-lt"/>
              </a:rPr>
              <a:t>FpC</a:t>
            </a:r>
            <a:r>
              <a:rPr lang="fr-CA" sz="1400" dirty="0">
                <a:latin typeface="+mj-lt"/>
              </a:rPr>
              <a:t>, des situations fréquemment rencontrées dans la pratique professionnelle sont présentées dans une vignette incluant 3 à 5 questions. Vos choix de réponses sont comparés avec ceux des panélistes qui ont préalablement répondu aux mêmes questions en plus d’émettre des commentaires pour expliquer leurs choix de réponses. </a:t>
            </a:r>
          </a:p>
          <a:p>
            <a:pPr marL="0" indent="0" algn="just">
              <a:buNone/>
            </a:pPr>
            <a:r>
              <a:rPr lang="fr-CA" sz="1400" dirty="0">
                <a:latin typeface="+mj-lt"/>
              </a:rPr>
              <a:t>À la fin d’une vignette, une synthèse éducative est présentée. Vous êtes très fortement </a:t>
            </a:r>
            <a:r>
              <a:rPr lang="fr-CA" sz="1400" dirty="0" err="1">
                <a:latin typeface="+mj-lt"/>
              </a:rPr>
              <a:t>invité.e.s</a:t>
            </a:r>
            <a:r>
              <a:rPr lang="fr-CA" sz="1400" dirty="0">
                <a:latin typeface="+mj-lt"/>
              </a:rPr>
              <a:t> à consulter les références qui vous sont présentées.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6D9D972-2845-404C-90CF-9E26C02AC6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46" t="16553" r="25992" b="62747"/>
          <a:stretch/>
        </p:blipFill>
        <p:spPr>
          <a:xfrm>
            <a:off x="432752" y="771550"/>
            <a:ext cx="8038599" cy="12603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003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63EFD6-5574-47F1-B4B1-8A72A4527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923678"/>
            <a:ext cx="2958084" cy="9580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354"/>
            <a:r>
              <a:rPr lang="en-US" sz="3200" dirty="0"/>
              <a:t>Les </a:t>
            </a:r>
            <a:r>
              <a:rPr lang="en-US" sz="3200" dirty="0" err="1"/>
              <a:t>panélistes</a:t>
            </a:r>
            <a:endParaRPr lang="en-US" sz="32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015B9E-60EF-4DC7-A05D-39D0CCDA6B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99" t="26526" r="23002" b="8128"/>
          <a:stretch/>
        </p:blipFill>
        <p:spPr>
          <a:xfrm>
            <a:off x="3044097" y="782976"/>
            <a:ext cx="5220077" cy="375916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A32D535-9A82-40BE-B6C3-5E77834C16BC}"/>
              </a:ext>
            </a:extLst>
          </p:cNvPr>
          <p:cNvSpPr txBox="1"/>
          <p:nvPr/>
        </p:nvSpPr>
        <p:spPr>
          <a:xfrm>
            <a:off x="2915816" y="4542138"/>
            <a:ext cx="5706228" cy="2718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800" b="1" dirty="0"/>
              <a:t>Source : </a:t>
            </a:r>
            <a:r>
              <a:rPr lang="en-US" sz="800" b="1" dirty="0" err="1"/>
              <a:t>FpC</a:t>
            </a:r>
            <a:r>
              <a:rPr lang="en-US" sz="800" b="1" dirty="0"/>
              <a:t> </a:t>
            </a:r>
            <a:r>
              <a:rPr lang="en-US" sz="800" b="1" dirty="0" err="1"/>
              <a:t>Externat</a:t>
            </a:r>
            <a:r>
              <a:rPr lang="en-US" sz="800" b="1" dirty="0"/>
              <a:t> </a:t>
            </a:r>
            <a:r>
              <a:rPr lang="en-US" sz="800" b="1" dirty="0" err="1"/>
              <a:t>en</a:t>
            </a:r>
            <a:r>
              <a:rPr lang="en-US" sz="800" b="1" dirty="0"/>
              <a:t> </a:t>
            </a:r>
            <a:r>
              <a:rPr lang="en-US" sz="800" b="1" dirty="0" err="1"/>
              <a:t>médecine</a:t>
            </a:r>
            <a:r>
              <a:rPr lang="en-US" sz="800" b="1" dirty="0"/>
              <a:t>. </a:t>
            </a:r>
            <a:r>
              <a:rPr lang="en-US" sz="800" b="1" dirty="0" err="1"/>
              <a:t>MedCours</a:t>
            </a:r>
            <a:r>
              <a:rPr lang="en-US" sz="800" b="1" dirty="0"/>
              <a:t>. </a:t>
            </a:r>
            <a:r>
              <a:rPr lang="en-US" sz="800" b="1" dirty="0" err="1"/>
              <a:t>Faculté</a:t>
            </a:r>
            <a:r>
              <a:rPr lang="en-US" sz="800" b="1" dirty="0"/>
              <a:t> de </a:t>
            </a:r>
            <a:r>
              <a:rPr lang="en-US" sz="800" b="1" dirty="0" err="1"/>
              <a:t>Médecine</a:t>
            </a:r>
            <a:r>
              <a:rPr lang="en-US" sz="800" b="1" dirty="0"/>
              <a:t>, </a:t>
            </a:r>
            <a:r>
              <a:rPr lang="en-US" sz="800" b="1" dirty="0" err="1"/>
              <a:t>Université</a:t>
            </a:r>
            <a:r>
              <a:rPr lang="en-US" sz="800" b="1" dirty="0"/>
              <a:t> de Montréal.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67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8"/>
          <p:cNvSpPr txBox="1"/>
          <p:nvPr/>
        </p:nvSpPr>
        <p:spPr>
          <a:xfrm>
            <a:off x="5868144" y="1203598"/>
            <a:ext cx="2592288" cy="213455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 err="1">
                <a:latin typeface="+mj-lt"/>
                <a:ea typeface="+mj-ea"/>
                <a:cs typeface="+mj-cs"/>
                <a:sym typeface="Corbel"/>
              </a:rPr>
              <a:t>Exemple</a:t>
            </a:r>
            <a:r>
              <a:rPr lang="en-US" sz="2800" dirty="0">
                <a:latin typeface="+mj-lt"/>
                <a:ea typeface="+mj-ea"/>
                <a:cs typeface="+mj-cs"/>
                <a:sym typeface="Corbel"/>
              </a:rPr>
              <a:t> </a:t>
            </a:r>
            <a:r>
              <a:rPr lang="en-US" sz="2800" dirty="0" err="1">
                <a:latin typeface="+mj-lt"/>
                <a:ea typeface="+mj-ea"/>
                <a:cs typeface="+mj-cs"/>
                <a:sym typeface="Corbel"/>
              </a:rPr>
              <a:t>d’une</a:t>
            </a:r>
            <a:r>
              <a:rPr lang="en-US" sz="2800" dirty="0">
                <a:latin typeface="+mj-lt"/>
                <a:ea typeface="+mj-ea"/>
                <a:cs typeface="+mj-cs"/>
                <a:sym typeface="Corbel"/>
              </a:rPr>
              <a:t> question dans </a:t>
            </a:r>
            <a:r>
              <a:rPr lang="en-US" sz="2800" dirty="0" err="1">
                <a:latin typeface="+mj-lt"/>
                <a:ea typeface="+mj-ea"/>
                <a:cs typeface="+mj-cs"/>
                <a:sym typeface="Corbel"/>
              </a:rPr>
              <a:t>une</a:t>
            </a:r>
            <a:r>
              <a:rPr lang="en-US" sz="2800" dirty="0">
                <a:latin typeface="+mj-lt"/>
                <a:ea typeface="+mj-ea"/>
                <a:cs typeface="+mj-cs"/>
                <a:sym typeface="Corbel"/>
              </a:rPr>
              <a:t> vignette</a:t>
            </a:r>
            <a:endParaRPr lang="en-US" sz="28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408DAC1-0DDD-4149-8B8F-6DFC4040DC01}"/>
              </a:ext>
            </a:extLst>
          </p:cNvPr>
          <p:cNvSpPr txBox="1"/>
          <p:nvPr/>
        </p:nvSpPr>
        <p:spPr>
          <a:xfrm>
            <a:off x="946164" y="4083918"/>
            <a:ext cx="5706228" cy="883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900" dirty="0"/>
              <a:t>Source : </a:t>
            </a:r>
            <a:r>
              <a:rPr lang="en-US" sz="900" dirty="0" err="1"/>
              <a:t>FpC</a:t>
            </a:r>
            <a:r>
              <a:rPr lang="en-US" sz="900" dirty="0"/>
              <a:t> </a:t>
            </a:r>
            <a:r>
              <a:rPr lang="en-US" sz="900" dirty="0" err="1"/>
              <a:t>Externat</a:t>
            </a:r>
            <a:r>
              <a:rPr lang="en-US" sz="900" dirty="0"/>
              <a:t> </a:t>
            </a:r>
            <a:r>
              <a:rPr lang="en-US" sz="900" dirty="0" err="1"/>
              <a:t>en</a:t>
            </a:r>
            <a:r>
              <a:rPr lang="en-US" sz="900" dirty="0"/>
              <a:t> </a:t>
            </a:r>
            <a:r>
              <a:rPr lang="en-US" sz="900" dirty="0" err="1"/>
              <a:t>médecine</a:t>
            </a:r>
            <a:r>
              <a:rPr lang="en-US" sz="900" dirty="0"/>
              <a:t>. </a:t>
            </a:r>
            <a:r>
              <a:rPr lang="en-US" sz="900" dirty="0" err="1"/>
              <a:t>MedCours</a:t>
            </a:r>
            <a:r>
              <a:rPr lang="en-US" sz="900" dirty="0"/>
              <a:t>. </a:t>
            </a:r>
            <a:r>
              <a:rPr lang="en-US" sz="900" dirty="0" err="1"/>
              <a:t>Faculté</a:t>
            </a:r>
            <a:r>
              <a:rPr lang="en-US" sz="900" dirty="0"/>
              <a:t> de </a:t>
            </a:r>
            <a:r>
              <a:rPr lang="en-US" sz="900" dirty="0" err="1"/>
              <a:t>Médecine</a:t>
            </a:r>
            <a:r>
              <a:rPr lang="en-US" sz="900" dirty="0"/>
              <a:t>, </a:t>
            </a:r>
            <a:r>
              <a:rPr lang="en-US" sz="900" dirty="0" err="1"/>
              <a:t>Université</a:t>
            </a:r>
            <a:r>
              <a:rPr lang="en-US" sz="900" dirty="0"/>
              <a:t> de Montréal. </a:t>
            </a:r>
            <a:endParaRPr lang="en-US" sz="900" b="1" dirty="0"/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9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A5BC3FD-D77F-40AA-8E0C-2A4577EEF89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33" t="22150" r="6139" b="9787"/>
          <a:stretch/>
        </p:blipFill>
        <p:spPr>
          <a:xfrm>
            <a:off x="971600" y="843558"/>
            <a:ext cx="4699004" cy="3104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099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80"/>
          <p:cNvSpPr txBox="1">
            <a:spLocks noGrp="1"/>
          </p:cNvSpPr>
          <p:nvPr>
            <p:ph type="body" idx="3"/>
          </p:nvPr>
        </p:nvSpPr>
        <p:spPr>
          <a:xfrm>
            <a:off x="505938" y="1384195"/>
            <a:ext cx="8235729" cy="315123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0" bIns="34275" rtlCol="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fr-CA" sz="1400" dirty="0">
                <a:solidFill>
                  <a:schemeClr val="dk1"/>
                </a:solidFill>
              </a:rPr>
              <a:t>1. Valider </a:t>
            </a:r>
            <a:r>
              <a:rPr lang="en" sz="1400" dirty="0">
                <a:solidFill>
                  <a:schemeClr val="dk1"/>
                </a:solidFill>
              </a:rPr>
              <a:t>comment </a:t>
            </a:r>
            <a:r>
              <a:rPr lang="fr-CA" sz="1400" dirty="0">
                <a:solidFill>
                  <a:schemeClr val="dk1"/>
                </a:solidFill>
              </a:rPr>
              <a:t>ses choix de réponses se situent par rapport </a:t>
            </a:r>
            <a:r>
              <a:rPr lang="en" sz="1400" dirty="0">
                <a:solidFill>
                  <a:schemeClr val="dk1"/>
                </a:solidFill>
              </a:rPr>
              <a:t>à ce</a:t>
            </a:r>
            <a:r>
              <a:rPr lang="fr-CA" sz="1400" dirty="0" err="1">
                <a:solidFill>
                  <a:schemeClr val="dk1"/>
                </a:solidFill>
              </a:rPr>
              <a:t>ux</a:t>
            </a:r>
            <a:r>
              <a:rPr lang="fr-CA" sz="1400" dirty="0">
                <a:solidFill>
                  <a:schemeClr val="dk1"/>
                </a:solidFill>
              </a:rPr>
              <a:t> </a:t>
            </a:r>
            <a:r>
              <a:rPr lang="en" sz="1400" dirty="0">
                <a:solidFill>
                  <a:schemeClr val="dk1"/>
                </a:solidFill>
              </a:rPr>
              <a:t>d</a:t>
            </a:r>
            <a:r>
              <a:rPr lang="fr-CA" sz="1400" dirty="0">
                <a:solidFill>
                  <a:schemeClr val="dk1"/>
                </a:solidFill>
              </a:rPr>
              <a:t>es panélistes</a:t>
            </a:r>
          </a:p>
          <a:p>
            <a:pPr marL="342882" indent="-342882">
              <a:spcBef>
                <a:spcPts val="0"/>
              </a:spcBef>
              <a:buClr>
                <a:schemeClr val="dk1"/>
              </a:buClr>
              <a:buSzPts val="2100"/>
              <a:buFont typeface="+mj-lt"/>
              <a:buAutoNum type="arabicPeriod"/>
            </a:pPr>
            <a:endParaRPr lang="fr-CA" sz="14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</a:pPr>
            <a:endParaRPr lang="fr-CA" sz="14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</a:pPr>
            <a:endParaRPr lang="fr-CA" sz="14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fr-CA" sz="1400" dirty="0">
                <a:solidFill>
                  <a:schemeClr val="dk1"/>
                </a:solidFill>
              </a:rPr>
              <a:t>2. E</a:t>
            </a:r>
            <a:r>
              <a:rPr lang="en" sz="1400" dirty="0">
                <a:solidFill>
                  <a:schemeClr val="dk1"/>
                </a:solidFill>
              </a:rPr>
              <a:t>xplorer </a:t>
            </a:r>
            <a:r>
              <a:rPr lang="fr-CA" sz="1400" dirty="0">
                <a:solidFill>
                  <a:schemeClr val="dk1"/>
                </a:solidFill>
              </a:rPr>
              <a:t>les explication</a:t>
            </a:r>
            <a:r>
              <a:rPr lang="en" sz="1400" dirty="0">
                <a:solidFill>
                  <a:schemeClr val="dk1"/>
                </a:solidFill>
              </a:rPr>
              <a:t>s des </a:t>
            </a:r>
            <a:r>
              <a:rPr lang="fr-CA" sz="1400" dirty="0">
                <a:solidFill>
                  <a:schemeClr val="dk1"/>
                </a:solidFill>
              </a:rPr>
              <a:t>panélistes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</a:pPr>
            <a:endParaRPr lang="fr-CA" sz="1400" dirty="0">
              <a:solidFill>
                <a:schemeClr val="dk1"/>
              </a:solidFill>
            </a:endParaRPr>
          </a:p>
          <a:p>
            <a:pPr indent="-457178">
              <a:spcBef>
                <a:spcPts val="0"/>
              </a:spcBef>
              <a:buClr>
                <a:schemeClr val="dk1"/>
              </a:buClr>
              <a:buSzPts val="2100"/>
              <a:buFont typeface="+mj-lt"/>
              <a:buAutoNum type="arabicPeriod"/>
            </a:pPr>
            <a:endParaRPr lang="fr-CA" sz="1400" dirty="0">
              <a:solidFill>
                <a:schemeClr val="dk1"/>
              </a:solidFill>
            </a:endParaRPr>
          </a:p>
          <a:p>
            <a:pPr indent="-457178">
              <a:spcBef>
                <a:spcPts val="0"/>
              </a:spcBef>
              <a:buClr>
                <a:schemeClr val="dk1"/>
              </a:buClr>
              <a:buSzPts val="2100"/>
              <a:buFont typeface="+mj-lt"/>
              <a:buAutoNum type="arabicPeriod"/>
            </a:pPr>
            <a:endParaRPr lang="fr-CA" sz="1400" dirty="0">
              <a:solidFill>
                <a:schemeClr val="dk1"/>
              </a:solidFill>
            </a:endParaRPr>
          </a:p>
          <a:p>
            <a:pPr marL="342882" indent="-342882">
              <a:spcBef>
                <a:spcPts val="0"/>
              </a:spcBef>
              <a:buClr>
                <a:schemeClr val="dk1"/>
              </a:buClr>
              <a:buSzPts val="2100"/>
              <a:buFont typeface="+mj-lt"/>
              <a:buAutoNum type="arabicPeriod"/>
            </a:pPr>
            <a:endParaRPr lang="fr-CA" sz="1400" dirty="0">
              <a:solidFill>
                <a:schemeClr val="dk1"/>
              </a:solidFill>
            </a:endParaRPr>
          </a:p>
          <a:p>
            <a:pPr marL="342882" indent="-342882">
              <a:spcBef>
                <a:spcPts val="0"/>
              </a:spcBef>
              <a:buClr>
                <a:schemeClr val="dk1"/>
              </a:buClr>
              <a:buSzPts val="2100"/>
              <a:buFont typeface="+mj-lt"/>
              <a:buAutoNum type="arabicPeriod"/>
            </a:pPr>
            <a:endParaRPr lang="fr-CA" sz="1400" dirty="0">
              <a:solidFill>
                <a:schemeClr val="dk1"/>
              </a:solidFill>
            </a:endParaRPr>
          </a:p>
          <a:p>
            <a:pPr marL="342882" indent="-342882">
              <a:spcBef>
                <a:spcPts val="0"/>
              </a:spcBef>
              <a:buClr>
                <a:schemeClr val="dk1"/>
              </a:buClr>
              <a:buSzPts val="2100"/>
              <a:buFont typeface="+mj-lt"/>
              <a:buAutoNum type="arabicPeriod"/>
            </a:pPr>
            <a:endParaRPr lang="fr-CA" sz="1400" dirty="0">
              <a:solidFill>
                <a:schemeClr val="dk1"/>
              </a:solidFill>
            </a:endParaRPr>
          </a:p>
          <a:p>
            <a:pPr marL="342882" indent="-342882">
              <a:spcBef>
                <a:spcPts val="0"/>
              </a:spcBef>
              <a:buClr>
                <a:schemeClr val="dk1"/>
              </a:buClr>
              <a:buSzPts val="2100"/>
              <a:buFont typeface="+mj-lt"/>
              <a:buAutoNum type="arabicPeriod"/>
            </a:pPr>
            <a:endParaRPr lang="fr-CA" sz="1400" dirty="0">
              <a:solidFill>
                <a:schemeClr val="dk1"/>
              </a:solidFill>
            </a:endParaRPr>
          </a:p>
          <a:p>
            <a:pPr marL="342882" indent="-342882">
              <a:spcBef>
                <a:spcPts val="0"/>
              </a:spcBef>
              <a:buClr>
                <a:schemeClr val="dk1"/>
              </a:buClr>
              <a:buSzPts val="2100"/>
              <a:buFont typeface="+mj-lt"/>
              <a:buAutoNum type="arabicPeriod"/>
            </a:pPr>
            <a:endParaRPr lang="fr-CA" sz="14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</a:pPr>
            <a:endParaRPr lang="fr-CA" sz="1400" dirty="0">
              <a:solidFill>
                <a:schemeClr val="dk1"/>
              </a:solidFill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100"/>
            </a:pPr>
            <a:r>
              <a:rPr lang="fr-CA" sz="1400" dirty="0">
                <a:solidFill>
                  <a:schemeClr val="dk1"/>
                </a:solidFill>
              </a:rPr>
              <a:t>3.  Découvrir une synthèse éducative pour approfondir des thèmes abordés dans la vignette</a:t>
            </a:r>
            <a:endParaRPr lang="fr-CA" sz="1400" dirty="0"/>
          </a:p>
          <a:p>
            <a:pPr indent="-457178">
              <a:spcBef>
                <a:spcPts val="0"/>
              </a:spcBef>
              <a:buClr>
                <a:schemeClr val="dk1"/>
              </a:buClr>
              <a:buSzPts val="2100"/>
              <a:buFont typeface="+mj-lt"/>
              <a:buAutoNum type="arabicPeriod"/>
            </a:pPr>
            <a:endParaRPr lang="en" sz="1400" dirty="0">
              <a:solidFill>
                <a:schemeClr val="dk1"/>
              </a:solidFill>
            </a:endParaRPr>
          </a:p>
        </p:txBody>
      </p:sp>
      <p:sp>
        <p:nvSpPr>
          <p:cNvPr id="649" name="Google Shape;649;p80"/>
          <p:cNvSpPr txBox="1">
            <a:spLocks noGrp="1"/>
          </p:cNvSpPr>
          <p:nvPr>
            <p:ph type="title"/>
          </p:nvPr>
        </p:nvSpPr>
        <p:spPr>
          <a:xfrm>
            <a:off x="522918" y="669214"/>
            <a:ext cx="7840348" cy="57944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34275" rIns="68575" bIns="34275" rtlCol="0" anchor="t" anchorCtr="0">
            <a:noAutofit/>
          </a:bodyPr>
          <a:lstStyle/>
          <a:p>
            <a:pPr algn="just">
              <a:buClr>
                <a:schemeClr val="dk1"/>
              </a:buClr>
              <a:buSzPts val="2700"/>
            </a:pPr>
            <a:r>
              <a:rPr lang="en" sz="2000" dirty="0">
                <a:solidFill>
                  <a:schemeClr val="dk1"/>
                </a:solidFill>
                <a:latin typeface="+mj-lt"/>
              </a:rPr>
              <a:t>Pour chaque question, une rétroaction est </a:t>
            </a:r>
            <a:r>
              <a:rPr lang="en" sz="2000" b="1" dirty="0">
                <a:solidFill>
                  <a:schemeClr val="dk1"/>
                </a:solidFill>
                <a:latin typeface="+mj-lt"/>
              </a:rPr>
              <a:t>automatisée</a:t>
            </a:r>
            <a:r>
              <a:rPr lang="en" sz="2000" dirty="0">
                <a:solidFill>
                  <a:schemeClr val="dk1"/>
                </a:solidFill>
                <a:latin typeface="+mj-lt"/>
              </a:rPr>
              <a:t> et </a:t>
            </a:r>
            <a:r>
              <a:rPr lang="en" sz="2000" b="1" dirty="0">
                <a:solidFill>
                  <a:schemeClr val="dk1"/>
                </a:solidFill>
                <a:latin typeface="+mj-lt"/>
              </a:rPr>
              <a:t>basée sur les réponses préalablement données par </a:t>
            </a:r>
            <a:r>
              <a:rPr lang="fr-CA" sz="2000" b="1" dirty="0">
                <a:solidFill>
                  <a:schemeClr val="dk1"/>
                </a:solidFill>
                <a:latin typeface="+mj-lt"/>
              </a:rPr>
              <a:t>les panélistes</a:t>
            </a:r>
            <a:r>
              <a:rPr lang="en" sz="2000" dirty="0">
                <a:solidFill>
                  <a:schemeClr val="dk1"/>
                </a:solidFill>
                <a:latin typeface="+mj-lt"/>
              </a:rPr>
              <a:t>. </a:t>
            </a:r>
            <a:r>
              <a:rPr lang="en" sz="2000" b="1" dirty="0">
                <a:solidFill>
                  <a:schemeClr val="dk1"/>
                </a:solidFill>
                <a:latin typeface="+mj-lt"/>
              </a:rPr>
              <a:t>L</a:t>
            </a:r>
            <a:r>
              <a:rPr lang="fr-CA" sz="2000" b="1" dirty="0">
                <a:solidFill>
                  <a:schemeClr val="dk1"/>
                </a:solidFill>
                <a:latin typeface="+mj-lt"/>
              </a:rPr>
              <a:t>’</a:t>
            </a:r>
            <a:r>
              <a:rPr lang="fr-CA" sz="2000" b="1" dirty="0" err="1">
                <a:solidFill>
                  <a:schemeClr val="dk1"/>
                </a:solidFill>
                <a:latin typeface="+mj-lt"/>
              </a:rPr>
              <a:t>étudiant.e</a:t>
            </a:r>
            <a:r>
              <a:rPr lang="fr-CA" sz="2000" b="1" dirty="0">
                <a:solidFill>
                  <a:schemeClr val="dk1"/>
                </a:solidFill>
                <a:latin typeface="+mj-lt"/>
              </a:rPr>
              <a:t> </a:t>
            </a:r>
            <a:r>
              <a:rPr lang="en" sz="2000" b="1" dirty="0">
                <a:solidFill>
                  <a:schemeClr val="dk1"/>
                </a:solidFill>
                <a:latin typeface="+mj-lt"/>
              </a:rPr>
              <a:t>peut</a:t>
            </a:r>
            <a:r>
              <a:rPr lang="en" sz="2000" dirty="0">
                <a:solidFill>
                  <a:schemeClr val="dk1"/>
                </a:solidFill>
                <a:latin typeface="+mj-lt"/>
              </a:rPr>
              <a:t> </a:t>
            </a:r>
            <a:r>
              <a:rPr lang="en" sz="2400" dirty="0">
                <a:solidFill>
                  <a:schemeClr val="dk1"/>
                </a:solidFill>
                <a:latin typeface="+mj-lt"/>
              </a:rPr>
              <a:t>: </a:t>
            </a:r>
            <a:endParaRPr sz="1051" dirty="0">
              <a:latin typeface="+mj-lt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4AD970-CC8F-4C6A-9272-9C8081DA85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66" t="33964" r="8521" b="43711"/>
          <a:stretch/>
        </p:blipFill>
        <p:spPr>
          <a:xfrm>
            <a:off x="683568" y="2571750"/>
            <a:ext cx="6430775" cy="149720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7D6F51E-11DA-4934-976A-F555D3D568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00" t="31285" r="9277" b="33106"/>
          <a:stretch/>
        </p:blipFill>
        <p:spPr>
          <a:xfrm>
            <a:off x="4623802" y="1707654"/>
            <a:ext cx="2932495" cy="109903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279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57A11E-9493-4A01-9544-758E5E152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952" y="1419339"/>
            <a:ext cx="5486400" cy="425054"/>
          </a:xfrm>
        </p:spPr>
        <p:txBody>
          <a:bodyPr/>
          <a:lstStyle/>
          <a:p>
            <a:r>
              <a:rPr lang="fr-CA" dirty="0"/>
              <a:t>Synthèse éducative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BE673E7-A758-410E-A23A-97BC25A03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07" y="1478917"/>
            <a:ext cx="5109522" cy="317992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31FBC9A-F44F-47AD-976B-9D5A8BA78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4" b="13577"/>
          <a:stretch/>
        </p:blipFill>
        <p:spPr bwMode="auto">
          <a:xfrm>
            <a:off x="7199651" y="2424187"/>
            <a:ext cx="1456941" cy="17383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Une image contenant personne, posant&#10;&#10;Description générée automatiquement">
            <a:extLst>
              <a:ext uri="{FF2B5EF4-FFF2-40B4-BE49-F238E27FC236}">
                <a16:creationId xmlns:a16="http://schemas.microsoft.com/office/drawing/2014/main" id="{14E10AA3-1063-4435-820C-8C1B6F3FE2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9" y="2049041"/>
            <a:ext cx="1467728" cy="18346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2A7768D-F06F-40D7-B392-E1356717C0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267" t="16576" r="13333" b="69432"/>
          <a:stretch/>
        </p:blipFill>
        <p:spPr>
          <a:xfrm>
            <a:off x="614606" y="759589"/>
            <a:ext cx="7168896" cy="71932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E5ECC46-B379-4A21-AE46-4CC1B4F5601F}"/>
              </a:ext>
            </a:extLst>
          </p:cNvPr>
          <p:cNvSpPr txBox="1"/>
          <p:nvPr/>
        </p:nvSpPr>
        <p:spPr>
          <a:xfrm>
            <a:off x="5724129" y="4162552"/>
            <a:ext cx="3162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000" dirty="0"/>
              <a:t>Par Amélie </a:t>
            </a:r>
            <a:r>
              <a:rPr lang="fr-CA" sz="1000" dirty="0" err="1"/>
              <a:t>Frégeau</a:t>
            </a:r>
            <a:r>
              <a:rPr lang="fr-CA" sz="1000" dirty="0"/>
              <a:t> et Véronique Castonguay. </a:t>
            </a:r>
            <a:r>
              <a:rPr lang="fr-CA" sz="1000" dirty="0" err="1"/>
              <a:t>FpC</a:t>
            </a:r>
            <a:r>
              <a:rPr lang="fr-CA" sz="1000" dirty="0"/>
              <a:t> Externat en médecine. </a:t>
            </a:r>
            <a:r>
              <a:rPr lang="fr-CA" sz="1000" dirty="0" err="1"/>
              <a:t>MedCours</a:t>
            </a:r>
            <a:r>
              <a:rPr lang="fr-CA" sz="1000" dirty="0"/>
              <a:t>. Faculté de Médecine, Université de Montréal </a:t>
            </a:r>
            <a:endParaRPr lang="fr-CA" sz="1000" b="1" dirty="0"/>
          </a:p>
          <a:p>
            <a:endParaRPr lang="fr-CA" sz="1000" dirty="0"/>
          </a:p>
        </p:txBody>
      </p:sp>
    </p:spTree>
    <p:extLst>
      <p:ext uri="{BB962C8B-B14F-4D97-AF65-F5344CB8AC3E}">
        <p14:creationId xmlns:p14="http://schemas.microsoft.com/office/powerpoint/2010/main" val="416995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055E4EA-A88E-44EC-BAFE-A34447A9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053" y="566743"/>
            <a:ext cx="8111899" cy="623248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 algn="ctr"/>
            <a:r>
              <a:rPr lang="en-US" sz="3200" dirty="0">
                <a:latin typeface="+mj-lt"/>
              </a:rPr>
              <a:t>Des </a:t>
            </a:r>
            <a:r>
              <a:rPr lang="en-US" sz="3200" dirty="0" err="1">
                <a:latin typeface="+mj-lt"/>
              </a:rPr>
              <a:t>ressources</a:t>
            </a:r>
            <a:r>
              <a:rPr lang="en-US" sz="3200" dirty="0">
                <a:latin typeface="+mj-lt"/>
              </a:rPr>
              <a:t> pour la conception </a:t>
            </a:r>
            <a:r>
              <a:rPr lang="en-US" sz="3200" dirty="0" err="1">
                <a:latin typeface="+mj-lt"/>
              </a:rPr>
              <a:t>d’une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FpC</a:t>
            </a:r>
            <a:endParaRPr lang="en-US" sz="3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8E171C-9527-4842-B008-AF2E02FEB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4" t="16305" r="8577" b="24746"/>
          <a:stretch/>
        </p:blipFill>
        <p:spPr>
          <a:xfrm>
            <a:off x="474889" y="1417774"/>
            <a:ext cx="5627043" cy="2185581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9970BE4-CDCA-499E-9430-831B2D7278DF}"/>
              </a:ext>
            </a:extLst>
          </p:cNvPr>
          <p:cNvSpPr txBox="1"/>
          <p:nvPr/>
        </p:nvSpPr>
        <p:spPr>
          <a:xfrm>
            <a:off x="675931" y="3955966"/>
            <a:ext cx="699365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Site Web du CPASS : </a:t>
            </a:r>
            <a:r>
              <a:rPr lang="fr-CA" sz="1100" dirty="0">
                <a:hlinkClick r:id="rId5"/>
              </a:rPr>
              <a:t>https://www.cpass.umontreal.ca/recherche/groupe-de-recherche-cpass/axes-de-recherches/concordance/formation-et-evaluation-par-concordance/fpc/</a:t>
            </a:r>
            <a:endParaRPr lang="fr-CA" sz="1100" dirty="0"/>
          </a:p>
          <a:p>
            <a:endParaRPr lang="fr-CA" sz="1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25DE21-F088-4CE1-B96F-339885E9FC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612" y="2510564"/>
            <a:ext cx="3178499" cy="13974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3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5DC93-F5EC-41F8-8EA4-E6396A5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78544"/>
            <a:ext cx="5486400" cy="425054"/>
          </a:xfrm>
        </p:spPr>
        <p:txBody>
          <a:bodyPr/>
          <a:lstStyle/>
          <a:p>
            <a:r>
              <a:rPr lang="fr-CA" dirty="0"/>
              <a:t>Université de Montréal</a:t>
            </a:r>
          </a:p>
        </p:txBody>
      </p:sp>
      <p:sp>
        <p:nvSpPr>
          <p:cNvPr id="6" name="Google Shape;56;p14">
            <a:extLst>
              <a:ext uri="{FF2B5EF4-FFF2-40B4-BE49-F238E27FC236}">
                <a16:creationId xmlns:a16="http://schemas.microsoft.com/office/drawing/2014/main" id="{22D29629-9F2C-4496-9ADF-29C54497DD81}"/>
              </a:ext>
            </a:extLst>
          </p:cNvPr>
          <p:cNvSpPr txBox="1"/>
          <p:nvPr/>
        </p:nvSpPr>
        <p:spPr>
          <a:xfrm>
            <a:off x="513247" y="1094281"/>
            <a:ext cx="3385448" cy="145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30200">
              <a:buClr>
                <a:srgbClr val="434343"/>
              </a:buClr>
              <a:buSzPts val="1600"/>
              <a:buFont typeface="Open Sans"/>
              <a:buChar char="●"/>
            </a:pPr>
            <a:r>
              <a:rPr lang="fr-CA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Montréal, Québec, Canada</a:t>
            </a:r>
          </a:p>
          <a:p>
            <a:pPr marL="457200" indent="-330200">
              <a:buClr>
                <a:srgbClr val="434343"/>
              </a:buClr>
              <a:buSzPts val="1600"/>
              <a:buFont typeface="Open Sans"/>
              <a:buChar char="●"/>
            </a:pPr>
            <a:r>
              <a:rPr lang="fr-CA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45 000 étudiants</a:t>
            </a:r>
          </a:p>
          <a:p>
            <a:pPr marL="457200" indent="-330200">
              <a:buClr>
                <a:srgbClr val="434343"/>
              </a:buClr>
              <a:buSzPts val="1600"/>
              <a:buFont typeface="Open Sans"/>
              <a:buChar char="●"/>
            </a:pPr>
            <a:r>
              <a:rPr lang="fr-CA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5 000 enseignants</a:t>
            </a:r>
          </a:p>
          <a:p>
            <a:pPr marL="457200" indent="-330200">
              <a:buClr>
                <a:srgbClr val="434343"/>
              </a:buClr>
              <a:buSzPts val="1600"/>
              <a:buFont typeface="Open Sans"/>
              <a:buChar char="●"/>
            </a:pPr>
            <a:r>
              <a:rPr lang="fr-CA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13 facultés et écoles</a:t>
            </a:r>
          </a:p>
          <a:p>
            <a:pPr marL="457200" indent="-330200">
              <a:buClr>
                <a:srgbClr val="434343"/>
              </a:buClr>
              <a:buSzPts val="1600"/>
              <a:buFont typeface="Open Sans"/>
              <a:buChar char="●"/>
            </a:pPr>
            <a:r>
              <a:rPr lang="fr-CA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2 universités associées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E3DBF5F-B1CA-41D5-A35B-6B82EBC01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695" y="1251158"/>
            <a:ext cx="4184848" cy="2782898"/>
          </a:xfrm>
          <a:prstGeom prst="rect">
            <a:avLst/>
          </a:prstGeom>
        </p:spPr>
      </p:pic>
      <p:sp>
        <p:nvSpPr>
          <p:cNvPr id="8" name="Google Shape;55;p14">
            <a:extLst>
              <a:ext uri="{FF2B5EF4-FFF2-40B4-BE49-F238E27FC236}">
                <a16:creationId xmlns:a16="http://schemas.microsoft.com/office/drawing/2014/main" id="{B45B6162-B8AB-4EB7-8FEE-308F17C45176}"/>
              </a:ext>
            </a:extLst>
          </p:cNvPr>
          <p:cNvSpPr txBox="1"/>
          <p:nvPr/>
        </p:nvSpPr>
        <p:spPr>
          <a:xfrm>
            <a:off x="513247" y="2629125"/>
            <a:ext cx="3385448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fr-CA" sz="2800" b="1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Moodle à l’UdeM</a:t>
            </a:r>
            <a:endParaRPr sz="2800" b="1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56;p14">
            <a:extLst>
              <a:ext uri="{FF2B5EF4-FFF2-40B4-BE49-F238E27FC236}">
                <a16:creationId xmlns:a16="http://schemas.microsoft.com/office/drawing/2014/main" id="{03F42F54-D624-4407-99BB-152AE12FE4E3}"/>
              </a:ext>
            </a:extLst>
          </p:cNvPr>
          <p:cNvSpPr txBox="1"/>
          <p:nvPr/>
        </p:nvSpPr>
        <p:spPr>
          <a:xfrm>
            <a:off x="513247" y="3196425"/>
            <a:ext cx="3385448" cy="145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30200">
              <a:buClr>
                <a:srgbClr val="434343"/>
              </a:buClr>
              <a:buSzPts val="1600"/>
              <a:buFont typeface="Open Sans"/>
              <a:buChar char="●"/>
            </a:pPr>
            <a:r>
              <a:rPr lang="fr-CA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 développeurs</a:t>
            </a:r>
          </a:p>
          <a:p>
            <a:pPr marL="457200" indent="-330200">
              <a:buClr>
                <a:srgbClr val="434343"/>
              </a:buClr>
              <a:buSzPts val="1600"/>
              <a:buFont typeface="Open Sans"/>
              <a:buChar char="●"/>
            </a:pPr>
            <a:r>
              <a:rPr lang="fr-CA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 techniciens (support par téléphone </a:t>
            </a:r>
            <a:r>
              <a:rPr lang="fr-CA" sz="1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et courriel)</a:t>
            </a:r>
            <a:endParaRPr lang="fr-CA" sz="1600" dirty="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1945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FBD0-309D-4477-8288-B88177834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898961"/>
            <a:ext cx="3819143" cy="978116"/>
          </a:xfrm>
        </p:spPr>
        <p:txBody>
          <a:bodyPr vert="horz" wrap="square" lIns="68580" tIns="34291" rIns="68580" bIns="34291" rtlCol="0" anchor="t">
            <a:normAutofit/>
          </a:bodyPr>
          <a:lstStyle/>
          <a:p>
            <a:r>
              <a:rPr lang="en-US" sz="2775" dirty="0">
                <a:solidFill>
                  <a:srgbClr val="000000"/>
                </a:solidFill>
                <a:latin typeface="+mj-lt"/>
              </a:rPr>
              <a:t>Pour </a:t>
            </a:r>
            <a:r>
              <a:rPr lang="en-US" sz="2775" dirty="0" err="1">
                <a:solidFill>
                  <a:srgbClr val="000000"/>
                </a:solidFill>
                <a:latin typeface="+mj-lt"/>
              </a:rPr>
              <a:t>rédiger</a:t>
            </a:r>
            <a:r>
              <a:rPr lang="en-US" sz="2775" dirty="0">
                <a:solidFill>
                  <a:srgbClr val="000000"/>
                </a:solidFill>
                <a:latin typeface="+mj-lt"/>
              </a:rPr>
              <a:t> des TCS … </a:t>
            </a:r>
          </a:p>
        </p:txBody>
      </p:sp>
      <p:pic>
        <p:nvPicPr>
          <p:cNvPr id="3" name="Image 8">
            <a:extLst>
              <a:ext uri="{FF2B5EF4-FFF2-40B4-BE49-F238E27FC236}">
                <a16:creationId xmlns:a16="http://schemas.microsoft.com/office/drawing/2014/main" id="{504E9E41-5492-404D-AA58-6FE8E3155A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1106"/>
          <a:stretch/>
        </p:blipFill>
        <p:spPr>
          <a:xfrm>
            <a:off x="355032" y="1491630"/>
            <a:ext cx="2267132" cy="26088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3E0D944E-03BD-46DF-A3BB-CAB8F8280B56}"/>
              </a:ext>
            </a:extLst>
          </p:cNvPr>
          <p:cNvSpPr txBox="1">
            <a:spLocks/>
          </p:cNvSpPr>
          <p:nvPr/>
        </p:nvSpPr>
        <p:spPr>
          <a:xfrm>
            <a:off x="3105517" y="1263263"/>
            <a:ext cx="3633405" cy="738923"/>
          </a:xfrm>
          <a:prstGeom prst="rect">
            <a:avLst/>
          </a:prstGeom>
        </p:spPr>
        <p:txBody>
          <a:bodyPr vert="horz" wrap="square" lIns="68580" tIns="34291" rIns="68580" bIns="34291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j-lt"/>
              </a:rPr>
              <a:t>Pour </a:t>
            </a:r>
            <a:r>
              <a:rPr lang="en-US" sz="3300" dirty="0" err="1">
                <a:latin typeface="+mj-lt"/>
              </a:rPr>
              <a:t>animer</a:t>
            </a:r>
            <a:r>
              <a:rPr lang="en-US" sz="3300" dirty="0">
                <a:latin typeface="+mj-lt"/>
              </a:rPr>
              <a:t> des </a:t>
            </a:r>
            <a:r>
              <a:rPr lang="en-US" sz="3300" dirty="0" err="1">
                <a:latin typeface="+mj-lt"/>
              </a:rPr>
              <a:t>FpC</a:t>
            </a:r>
            <a:r>
              <a:rPr lang="en-US" sz="3300" dirty="0">
                <a:latin typeface="+mj-lt"/>
              </a:rPr>
              <a:t> …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084932C-0D87-4067-939D-D0DE0C6B99FB}"/>
              </a:ext>
            </a:extLst>
          </p:cNvPr>
          <p:cNvSpPr txBox="1">
            <a:spLocks/>
          </p:cNvSpPr>
          <p:nvPr/>
        </p:nvSpPr>
        <p:spPr>
          <a:xfrm>
            <a:off x="3145309" y="1796866"/>
            <a:ext cx="3471911" cy="6415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 err="1"/>
              <a:t>Chapitre</a:t>
            </a:r>
            <a:r>
              <a:rPr lang="en-US" sz="1200" dirty="0"/>
              <a:t>  17 : </a:t>
            </a:r>
            <a:r>
              <a:rPr lang="en-US" sz="1200" dirty="0" err="1"/>
              <a:t>Charlin</a:t>
            </a:r>
            <a:r>
              <a:rPr lang="en-US" sz="1200" dirty="0"/>
              <a:t>, B et Fernandez, N. (2017)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55A8662C-075F-4678-BE3E-F1D395E05151}"/>
              </a:ext>
            </a:extLst>
          </p:cNvPr>
          <p:cNvSpPr/>
          <p:nvPr/>
        </p:nvSpPr>
        <p:spPr>
          <a:xfrm>
            <a:off x="3273446" y="2112726"/>
            <a:ext cx="1844015" cy="24849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1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655FAF-982C-4AEE-B1FA-F4D5A4A888B1}"/>
              </a:ext>
            </a:extLst>
          </p:cNvPr>
          <p:cNvSpPr txBox="1">
            <a:spLocks/>
          </p:cNvSpPr>
          <p:nvPr/>
        </p:nvSpPr>
        <p:spPr>
          <a:xfrm>
            <a:off x="5766441" y="2121552"/>
            <a:ext cx="3471911" cy="978116"/>
          </a:xfrm>
          <a:prstGeom prst="rect">
            <a:avLst/>
          </a:prstGeom>
        </p:spPr>
        <p:txBody>
          <a:bodyPr vert="horz" wrap="square" lIns="68580" tIns="34291" rIns="68580" bIns="34291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1800" kern="1200">
                <a:solidFill>
                  <a:schemeClr val="tx1"/>
                </a:solidFill>
                <a:latin typeface="Corbel" panose="020B0503020204020204" pitchFamily="34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0000"/>
                </a:solidFill>
                <a:latin typeface="+mj-lt"/>
                <a:hlinkClick r:id="rId6"/>
              </a:rPr>
              <a:t>Pour </a:t>
            </a:r>
            <a:r>
              <a:rPr lang="en-US" sz="2400" dirty="0" err="1">
                <a:solidFill>
                  <a:srgbClr val="000000"/>
                </a:solidFill>
                <a:latin typeface="+mj-lt"/>
                <a:hlinkClick r:id="rId6"/>
              </a:rPr>
              <a:t>utiliser</a:t>
            </a:r>
            <a:r>
              <a:rPr lang="en-US" sz="2400" dirty="0">
                <a:solidFill>
                  <a:srgbClr val="000000"/>
                </a:solidFill>
                <a:latin typeface="+mj-lt"/>
                <a:hlinkClick r:id="rId6"/>
              </a:rPr>
              <a:t> les </a:t>
            </a:r>
            <a:r>
              <a:rPr lang="en-US" sz="2400" dirty="0" err="1">
                <a:solidFill>
                  <a:srgbClr val="000000"/>
                </a:solidFill>
                <a:latin typeface="+mj-lt"/>
                <a:hlinkClick r:id="rId6"/>
              </a:rPr>
              <a:t>outils</a:t>
            </a:r>
            <a:r>
              <a:rPr lang="en-US" sz="2400" dirty="0">
                <a:solidFill>
                  <a:srgbClr val="000000"/>
                </a:solidFill>
                <a:latin typeface="+mj-lt"/>
                <a:hlinkClick r:id="rId6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+mj-lt"/>
                <a:hlinkClick r:id="rId6"/>
              </a:rPr>
              <a:t>numériques</a:t>
            </a:r>
            <a:r>
              <a:rPr lang="en-US" sz="2400" dirty="0">
                <a:solidFill>
                  <a:srgbClr val="000000"/>
                </a:solidFill>
                <a:latin typeface="+mj-lt"/>
                <a:hlinkClick r:id="rId6"/>
              </a:rPr>
              <a:t> (ex.: Moodle)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F03D6A4-56DF-4755-A5EB-E60CC1918A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4168" y="2971990"/>
            <a:ext cx="1745989" cy="16827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835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73E507-BFED-496A-8352-A6A4B5B20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Questions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00A456E-5437-46FA-996B-AA9EB0770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Plugins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hlinkClick r:id="rId2"/>
              </a:rPr>
              <a:t>https://moodle.org/plugins/mod_concordance</a:t>
            </a:r>
            <a:endParaRPr lang="fr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hlinkClick r:id="rId3"/>
              </a:rPr>
              <a:t>https://moodle.org/plugins/qtype_tcs</a:t>
            </a:r>
            <a:endParaRPr lang="fr-CA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A" dirty="0">
                <a:hlinkClick r:id="rId4"/>
              </a:rPr>
              <a:t>https://moodle.org/plugins/qtype_tcsjudgment</a:t>
            </a:r>
            <a:r>
              <a:rPr lang="fr-CA" dirty="0"/>
              <a:t> </a:t>
            </a:r>
          </a:p>
          <a:p>
            <a:endParaRPr lang="fr-CA" dirty="0"/>
          </a:p>
          <a:p>
            <a:r>
              <a:rPr lang="fr-CA" dirty="0"/>
              <a:t>steve.massicotte@umontreal.ca</a:t>
            </a:r>
          </a:p>
          <a:p>
            <a:r>
              <a:rPr lang="fr-CA" dirty="0"/>
              <a:t>marie-france.deschenes@umontreal.ca</a:t>
            </a:r>
          </a:p>
        </p:txBody>
      </p:sp>
    </p:spTree>
    <p:extLst>
      <p:ext uri="{BB962C8B-B14F-4D97-AF65-F5344CB8AC3E}">
        <p14:creationId xmlns:p14="http://schemas.microsoft.com/office/powerpoint/2010/main" val="72266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5DC93-F5EC-41F8-8EA4-E6396A5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994568"/>
            <a:ext cx="5486400" cy="425054"/>
          </a:xfrm>
        </p:spPr>
        <p:txBody>
          <a:bodyPr/>
          <a:lstStyle/>
          <a:p>
            <a:r>
              <a:rPr lang="fr-CA" dirty="0"/>
              <a:t>Qu’est-ce que la formation par concordance ?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38F092-A522-4DA1-BA30-4A6E0B6E9B03}"/>
              </a:ext>
            </a:extLst>
          </p:cNvPr>
          <p:cNvSpPr txBox="1"/>
          <p:nvPr/>
        </p:nvSpPr>
        <p:spPr>
          <a:xfrm>
            <a:off x="2051720" y="1498595"/>
            <a:ext cx="5263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Faire passer un quiz à un panel d’experts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Récupérer les réponses et les rétroactions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Création d’un quiz pour les étudiants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Combiner toutes les réponses des experts dans la section rétroaction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Compter le nombre d’experts pour chacune des réponses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Permettre à l’étudiant de donner sa propre rétroaction</a:t>
            </a:r>
          </a:p>
        </p:txBody>
      </p:sp>
    </p:spTree>
    <p:extLst>
      <p:ext uri="{BB962C8B-B14F-4D97-AF65-F5344CB8AC3E}">
        <p14:creationId xmlns:p14="http://schemas.microsoft.com/office/powerpoint/2010/main" val="177014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5DC93-F5EC-41F8-8EA4-E6396A5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994568"/>
            <a:ext cx="5486400" cy="425054"/>
          </a:xfrm>
        </p:spPr>
        <p:txBody>
          <a:bodyPr/>
          <a:lstStyle/>
          <a:p>
            <a:r>
              <a:rPr lang="fr-CA" dirty="0"/>
              <a:t>Qu’est-ce que la formation par concordance ?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654B145-FFBC-43AF-A21D-C3C3C03C6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751496"/>
              </p:ext>
            </p:extLst>
          </p:nvPr>
        </p:nvGraphicFramePr>
        <p:xfrm>
          <a:off x="395536" y="1347614"/>
          <a:ext cx="8640960" cy="32728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357971834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877772493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437024552"/>
                    </a:ext>
                  </a:extLst>
                </a:gridCol>
              </a:tblGrid>
              <a:tr h="788611">
                <a:tc gridSpan="2">
                  <a:txBody>
                    <a:bodyPr/>
                    <a:lstStyle/>
                    <a:p>
                      <a:r>
                        <a:rPr lang="fr-CA" dirty="0"/>
                        <a:t>Question</a:t>
                      </a:r>
                    </a:p>
                    <a:p>
                      <a:r>
                        <a:rPr lang="fr-CA" sz="1000" dirty="0" err="1"/>
                        <a:t>Lorem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ipsum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dolor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sit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amet</a:t>
                      </a:r>
                      <a:r>
                        <a:rPr lang="fr-CA" sz="1000" dirty="0"/>
                        <a:t>, </a:t>
                      </a:r>
                      <a:r>
                        <a:rPr lang="fr-CA" sz="1000" dirty="0" err="1"/>
                        <a:t>leo</a:t>
                      </a:r>
                      <a:r>
                        <a:rPr lang="fr-CA" sz="1000" dirty="0"/>
                        <a:t> ut </a:t>
                      </a:r>
                      <a:r>
                        <a:rPr lang="fr-CA" sz="1000" dirty="0" err="1"/>
                        <a:t>hymenaeos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quis</a:t>
                      </a:r>
                      <a:r>
                        <a:rPr lang="fr-CA" sz="1000" dirty="0"/>
                        <a:t> cum semper, </a:t>
                      </a:r>
                      <a:r>
                        <a:rPr lang="fr-CA" sz="1000" dirty="0" err="1"/>
                        <a:t>aptent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wisi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amet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ipsum</a:t>
                      </a:r>
                      <a:r>
                        <a:rPr lang="fr-CA" sz="1000" dirty="0"/>
                        <a:t>, </a:t>
                      </a:r>
                      <a:r>
                        <a:rPr lang="fr-CA" sz="1000" dirty="0" err="1"/>
                        <a:t>maecenas</a:t>
                      </a:r>
                      <a:r>
                        <a:rPr lang="fr-CA" sz="1000" dirty="0"/>
                        <a:t> nec </a:t>
                      </a:r>
                      <a:r>
                        <a:rPr lang="fr-CA" sz="1000" dirty="0" err="1"/>
                        <a:t>maecenas</a:t>
                      </a:r>
                      <a:r>
                        <a:rPr lang="fr-CA" sz="1000" dirty="0"/>
                        <a:t> est, </a:t>
                      </a:r>
                      <a:r>
                        <a:rPr lang="fr-CA" sz="1000" dirty="0" err="1"/>
                        <a:t>odio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neque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pellentesque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imperdiet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molestie</a:t>
                      </a:r>
                      <a:r>
                        <a:rPr lang="fr-CA" sz="1000" dirty="0"/>
                        <a:t>. Nec et </a:t>
                      </a:r>
                      <a:r>
                        <a:rPr lang="fr-CA" sz="1000" dirty="0" err="1"/>
                        <a:t>consectetuer</a:t>
                      </a:r>
                      <a:r>
                        <a:rPr lang="fr-CA" sz="1000" dirty="0"/>
                        <a:t> id </a:t>
                      </a:r>
                      <a:r>
                        <a:rPr lang="fr-CA" sz="1000" dirty="0" err="1"/>
                        <a:t>dapibus</a:t>
                      </a:r>
                      <a:r>
                        <a:rPr lang="fr-CA" sz="1000" dirty="0"/>
                        <a:t>, </a:t>
                      </a:r>
                      <a:r>
                        <a:rPr lang="fr-CA" sz="1000" dirty="0" err="1"/>
                        <a:t>interdum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mauris</a:t>
                      </a:r>
                      <a:r>
                        <a:rPr lang="fr-CA" sz="1000" dirty="0"/>
                        <a:t>, </a:t>
                      </a:r>
                      <a:r>
                        <a:rPr lang="fr-CA" sz="1000" dirty="0" err="1"/>
                        <a:t>volutpat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aliquam</a:t>
                      </a:r>
                      <a:r>
                        <a:rPr lang="fr-CA" sz="1000" dirty="0"/>
                        <a:t> massa, </a:t>
                      </a:r>
                      <a:r>
                        <a:rPr lang="fr-CA" sz="1000" dirty="0" err="1"/>
                        <a:t>quam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fringilla</a:t>
                      </a:r>
                      <a:r>
                        <a:rPr lang="fr-CA" sz="1000" dirty="0"/>
                        <a:t> nunc </a:t>
                      </a:r>
                      <a:r>
                        <a:rPr lang="fr-CA" sz="1000" dirty="0" err="1"/>
                        <a:t>sed</a:t>
                      </a:r>
                      <a:r>
                        <a:rPr lang="fr-CA" sz="1000" dirty="0"/>
                        <a:t> </a:t>
                      </a:r>
                      <a:r>
                        <a:rPr lang="fr-CA" sz="1000" dirty="0" err="1"/>
                        <a:t>parturient</a:t>
                      </a:r>
                      <a:r>
                        <a:rPr lang="fr-CA" sz="1000" dirty="0"/>
                        <a:t>, nunc nec.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000" dirty="0"/>
                        <a:t>Réponse 1 (2)</a:t>
                      </a:r>
                    </a:p>
                    <a:p>
                      <a:r>
                        <a:rPr lang="fr-CA" sz="1000" dirty="0"/>
                        <a:t>Réponse 2 (3)</a:t>
                      </a:r>
                    </a:p>
                    <a:p>
                      <a:r>
                        <a:rPr lang="fr-CA" sz="1000" dirty="0"/>
                        <a:t>Réponse 3 (1)</a:t>
                      </a:r>
                    </a:p>
                    <a:p>
                      <a:r>
                        <a:rPr lang="fr-CA" sz="1000" dirty="0"/>
                        <a:t>Réponse 4 (0)</a:t>
                      </a:r>
                    </a:p>
                    <a:p>
                      <a:endParaRPr lang="fr-CA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199772"/>
                  </a:ext>
                </a:extLst>
              </a:tr>
              <a:tr h="529246">
                <a:tc gridSpan="3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200" dirty="0"/>
                        <a:t>La </a:t>
                      </a:r>
                      <a:r>
                        <a:rPr lang="en-US" sz="1200" dirty="0" err="1"/>
                        <a:t>réponse</a:t>
                      </a:r>
                      <a:r>
                        <a:rPr lang="en-US" sz="1200" dirty="0"/>
                        <a:t> la plus </a:t>
                      </a:r>
                      <a:r>
                        <a:rPr lang="en-US" sz="1200" dirty="0" err="1"/>
                        <a:t>populaire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est</a:t>
                      </a:r>
                      <a:r>
                        <a:rPr lang="en-US" sz="1200" dirty="0"/>
                        <a:t> :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200" dirty="0"/>
                        <a:t>Réponse 2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553216"/>
                  </a:ext>
                </a:extLst>
              </a:tr>
              <a:tr h="189016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b="1" dirty="0"/>
                        <a:t>Réponse</a:t>
                      </a:r>
                      <a:r>
                        <a:rPr lang="fr-CA" b="1" baseline="0" dirty="0"/>
                        <a:t> 1</a:t>
                      </a:r>
                      <a:br>
                        <a:rPr lang="fr-CA" b="1" baseline="0" dirty="0"/>
                      </a:br>
                      <a:endParaRPr lang="fr-CA" sz="1000" b="1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100" u="sng" baseline="0" dirty="0"/>
                        <a:t>Expert 1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100" baseline="0" dirty="0" err="1"/>
                        <a:t>Lorem</a:t>
                      </a:r>
                      <a:r>
                        <a:rPr lang="fr-CA" sz="1100" baseline="0" dirty="0"/>
                        <a:t> </a:t>
                      </a:r>
                      <a:r>
                        <a:rPr lang="fr-CA" sz="1100" baseline="0" dirty="0" err="1"/>
                        <a:t>ipsum</a:t>
                      </a:r>
                      <a:r>
                        <a:rPr lang="fr-CA" sz="1100" baseline="0" dirty="0"/>
                        <a:t> </a:t>
                      </a:r>
                      <a:r>
                        <a:rPr lang="fr-CA" sz="1100" baseline="0" dirty="0" err="1"/>
                        <a:t>dolor</a:t>
                      </a:r>
                      <a:r>
                        <a:rPr lang="fr-CA" sz="1100" baseline="0" dirty="0"/>
                        <a:t>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100" u="sng" baseline="0" dirty="0"/>
                        <a:t>Expert 3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100" baseline="0" dirty="0" err="1"/>
                        <a:t>Lorem</a:t>
                      </a:r>
                      <a:r>
                        <a:rPr lang="fr-CA" sz="1100" baseline="0" dirty="0"/>
                        <a:t> </a:t>
                      </a:r>
                      <a:r>
                        <a:rPr lang="fr-CA" sz="1100" baseline="0" dirty="0" err="1"/>
                        <a:t>ipsum</a:t>
                      </a:r>
                      <a:r>
                        <a:rPr lang="fr-CA" sz="1100" baseline="0" dirty="0"/>
                        <a:t> </a:t>
                      </a:r>
                      <a:r>
                        <a:rPr lang="fr-CA" sz="1100" baseline="0" dirty="0" err="1"/>
                        <a:t>dolor</a:t>
                      </a:r>
                      <a:r>
                        <a:rPr lang="fr-CA" sz="1100" baseline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b="1" baseline="0" dirty="0"/>
                        <a:t>Réponse 2</a:t>
                      </a:r>
                      <a:br>
                        <a:rPr lang="fr-CA" baseline="0" dirty="0"/>
                      </a:br>
                      <a:endParaRPr lang="fr-CA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100" u="sng" baseline="0" dirty="0"/>
                        <a:t>Expert 4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100" baseline="0" dirty="0" err="1"/>
                        <a:t>Lorem</a:t>
                      </a:r>
                      <a:r>
                        <a:rPr lang="fr-CA" sz="1100" baseline="0" dirty="0"/>
                        <a:t> </a:t>
                      </a:r>
                      <a:r>
                        <a:rPr lang="fr-CA" sz="1100" baseline="0" dirty="0" err="1"/>
                        <a:t>ipsum</a:t>
                      </a:r>
                      <a:r>
                        <a:rPr lang="fr-CA" sz="1100" baseline="0" dirty="0"/>
                        <a:t> </a:t>
                      </a:r>
                      <a:r>
                        <a:rPr lang="fr-CA" sz="1100" baseline="0" dirty="0" err="1"/>
                        <a:t>dolor</a:t>
                      </a:r>
                      <a:r>
                        <a:rPr lang="fr-CA" sz="1100" baseline="0" dirty="0"/>
                        <a:t>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100" u="sng" baseline="0" dirty="0"/>
                        <a:t>Expert 5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100" baseline="0" dirty="0" err="1"/>
                        <a:t>Lorem</a:t>
                      </a:r>
                      <a:r>
                        <a:rPr lang="fr-CA" sz="1100" baseline="0" dirty="0"/>
                        <a:t> </a:t>
                      </a:r>
                      <a:r>
                        <a:rPr lang="fr-CA" sz="1100" baseline="0" dirty="0" err="1"/>
                        <a:t>ipsum</a:t>
                      </a:r>
                      <a:r>
                        <a:rPr lang="fr-CA" sz="1100" baseline="0" dirty="0"/>
                        <a:t> </a:t>
                      </a:r>
                      <a:r>
                        <a:rPr lang="fr-CA" sz="1100" baseline="0" dirty="0" err="1"/>
                        <a:t>dolor</a:t>
                      </a:r>
                      <a:r>
                        <a:rPr lang="fr-CA" sz="1100" baseline="0" dirty="0"/>
                        <a:t>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100" u="sng" baseline="0" dirty="0"/>
                        <a:t>Expert 6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100" baseline="0" dirty="0" err="1"/>
                        <a:t>Lorem</a:t>
                      </a:r>
                      <a:r>
                        <a:rPr lang="fr-CA" sz="1100" baseline="0" dirty="0"/>
                        <a:t> </a:t>
                      </a:r>
                      <a:r>
                        <a:rPr lang="fr-CA" sz="1100" baseline="0" dirty="0" err="1"/>
                        <a:t>ipsum</a:t>
                      </a:r>
                      <a:r>
                        <a:rPr lang="fr-CA" sz="1100" baseline="0" dirty="0"/>
                        <a:t> </a:t>
                      </a:r>
                      <a:r>
                        <a:rPr lang="fr-CA" sz="1100" baseline="0" dirty="0" err="1"/>
                        <a:t>dolor</a:t>
                      </a:r>
                      <a:r>
                        <a:rPr lang="fr-CA" sz="1100" baseline="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b="1" baseline="0" dirty="0"/>
                        <a:t>Réponse 3</a:t>
                      </a:r>
                      <a:br>
                        <a:rPr lang="fr-CA" baseline="0" dirty="0"/>
                      </a:br>
                      <a:endParaRPr lang="fr-CA" baseline="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100" u="sng" baseline="0" dirty="0"/>
                        <a:t>Expert 2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CA" sz="1100" baseline="0" dirty="0" err="1"/>
                        <a:t>Lorem</a:t>
                      </a:r>
                      <a:r>
                        <a:rPr lang="fr-CA" sz="1100" baseline="0" dirty="0"/>
                        <a:t> </a:t>
                      </a:r>
                      <a:r>
                        <a:rPr lang="fr-CA" sz="1100" baseline="0" dirty="0" err="1"/>
                        <a:t>ipsum</a:t>
                      </a:r>
                      <a:r>
                        <a:rPr lang="fr-CA" sz="1100" baseline="0" dirty="0"/>
                        <a:t> </a:t>
                      </a:r>
                      <a:r>
                        <a:rPr lang="fr-CA" sz="1100" baseline="0" dirty="0" err="1"/>
                        <a:t>dolor</a:t>
                      </a:r>
                      <a:r>
                        <a:rPr lang="fr-CA" sz="1100" baseline="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495448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97150FC6-63FB-4A64-A200-365E2B2D9E36}"/>
              </a:ext>
            </a:extLst>
          </p:cNvPr>
          <p:cNvSpPr/>
          <p:nvPr/>
        </p:nvSpPr>
        <p:spPr>
          <a:xfrm>
            <a:off x="6156176" y="1131590"/>
            <a:ext cx="1008112" cy="114179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27555AE-1CB1-4A45-8AFD-C68877F427E3}"/>
              </a:ext>
            </a:extLst>
          </p:cNvPr>
          <p:cNvSpPr/>
          <p:nvPr/>
        </p:nvSpPr>
        <p:spPr>
          <a:xfrm>
            <a:off x="251520" y="2139702"/>
            <a:ext cx="2664296" cy="57606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F67CE2C-E40C-43CB-B5B2-9A300D9A7606}"/>
              </a:ext>
            </a:extLst>
          </p:cNvPr>
          <p:cNvSpPr/>
          <p:nvPr/>
        </p:nvSpPr>
        <p:spPr>
          <a:xfrm>
            <a:off x="35496" y="2643758"/>
            <a:ext cx="2448272" cy="151216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EEB018F-1B67-4391-A133-A968BE0B50B7}"/>
              </a:ext>
            </a:extLst>
          </p:cNvPr>
          <p:cNvSpPr/>
          <p:nvPr/>
        </p:nvSpPr>
        <p:spPr>
          <a:xfrm>
            <a:off x="2987824" y="2499743"/>
            <a:ext cx="2556284" cy="2088232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8FAE274-0947-47FB-82E8-FA3FB5D7ED99}"/>
              </a:ext>
            </a:extLst>
          </p:cNvPr>
          <p:cNvSpPr/>
          <p:nvPr/>
        </p:nvSpPr>
        <p:spPr>
          <a:xfrm>
            <a:off x="5796136" y="2442292"/>
            <a:ext cx="1944216" cy="151216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8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5DC93-F5EC-41F8-8EA4-E6396A5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78544"/>
            <a:ext cx="5486400" cy="425054"/>
          </a:xfrm>
        </p:spPr>
        <p:txBody>
          <a:bodyPr/>
          <a:lstStyle/>
          <a:p>
            <a:r>
              <a:rPr lang="fr-CA" dirty="0"/>
              <a:t>Plan de la présentation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38F092-A522-4DA1-BA30-4A6E0B6E9B03}"/>
              </a:ext>
            </a:extLst>
          </p:cNvPr>
          <p:cNvSpPr txBox="1"/>
          <p:nvPr/>
        </p:nvSpPr>
        <p:spPr>
          <a:xfrm>
            <a:off x="2051720" y="1275606"/>
            <a:ext cx="5263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Processus initial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2 nouveaux types de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Nouvelle activité - Gestion d'une formation par concordance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Quiz étudiant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Processus final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Retour d’expérience de Marie-France Deschênes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1454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5DC93-F5EC-41F8-8EA4-E6396A5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78544"/>
            <a:ext cx="5486400" cy="425054"/>
          </a:xfrm>
        </p:spPr>
        <p:txBody>
          <a:bodyPr/>
          <a:lstStyle/>
          <a:p>
            <a:r>
              <a:rPr lang="fr-CA" dirty="0"/>
              <a:t>La recherche à l’UdeM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38F092-A522-4DA1-BA30-4A6E0B6E9B03}"/>
              </a:ext>
            </a:extLst>
          </p:cNvPr>
          <p:cNvSpPr txBox="1"/>
          <p:nvPr/>
        </p:nvSpPr>
        <p:spPr>
          <a:xfrm>
            <a:off x="3347864" y="1352664"/>
            <a:ext cx="5263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Basé sur le travail de :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4F3A6D-2DF9-41D5-8711-A9566273B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81" y="1885840"/>
            <a:ext cx="1467455" cy="14674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3A857D4-C287-4291-AA09-05DB19DF2B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141" y="1931915"/>
            <a:ext cx="1375304" cy="137530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9BCA8D8-7E94-4F54-A70B-24B2C4078E26}"/>
              </a:ext>
            </a:extLst>
          </p:cNvPr>
          <p:cNvSpPr txBox="1"/>
          <p:nvPr/>
        </p:nvSpPr>
        <p:spPr>
          <a:xfrm>
            <a:off x="1179029" y="3440880"/>
            <a:ext cx="621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Bernard Charlin, MD, PhD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E8EF17B-4730-45D8-A485-0495864C58EC}"/>
              </a:ext>
            </a:extLst>
          </p:cNvPr>
          <p:cNvSpPr txBox="1"/>
          <p:nvPr/>
        </p:nvSpPr>
        <p:spPr>
          <a:xfrm>
            <a:off x="4287989" y="3440880"/>
            <a:ext cx="3763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434343"/>
                </a:solidFill>
                <a:latin typeface="Open Sans"/>
                <a:ea typeface="Open Sans"/>
                <a:cs typeface="Open Sans"/>
              </a:rPr>
              <a:t>Marie-France Deschênes, inf., PhD</a:t>
            </a:r>
            <a:endParaRPr lang="fr-CA" sz="1600" dirty="0">
              <a:solidFill>
                <a:srgbClr val="434343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5824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5DC93-F5EC-41F8-8EA4-E6396A5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78544"/>
            <a:ext cx="5486400" cy="425054"/>
          </a:xfrm>
        </p:spPr>
        <p:txBody>
          <a:bodyPr/>
          <a:lstStyle/>
          <a:p>
            <a:r>
              <a:rPr lang="fr-CA" dirty="0"/>
              <a:t>Processus initial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B002AD-2F66-4F69-AC29-F6E8172C5A08}"/>
              </a:ext>
            </a:extLst>
          </p:cNvPr>
          <p:cNvSpPr/>
          <p:nvPr/>
        </p:nvSpPr>
        <p:spPr>
          <a:xfrm>
            <a:off x="344860" y="1282854"/>
            <a:ext cx="1645920" cy="856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Objectif </a:t>
            </a:r>
            <a:r>
              <a:rPr lang="en-US" sz="1400" dirty="0" err="1"/>
              <a:t>pédagogique</a:t>
            </a:r>
            <a:r>
              <a:rPr lang="en-US" sz="1400" dirty="0"/>
              <a:t> </a:t>
            </a:r>
            <a:r>
              <a:rPr lang="en-US" sz="1400" dirty="0" err="1"/>
              <a:t>impliquant</a:t>
            </a:r>
            <a:r>
              <a:rPr lang="en-US" sz="1400" dirty="0"/>
              <a:t> des experts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F08BEF-820C-487A-AD97-C2AF92225EE4}"/>
              </a:ext>
            </a:extLst>
          </p:cNvPr>
          <p:cNvSpPr/>
          <p:nvPr/>
        </p:nvSpPr>
        <p:spPr>
          <a:xfrm>
            <a:off x="6802628" y="1360277"/>
            <a:ext cx="1645920" cy="700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Création d’un quiz pour les experts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ACCD2-0770-4631-8E2B-00CB70267DE4}"/>
              </a:ext>
            </a:extLst>
          </p:cNvPr>
          <p:cNvSpPr/>
          <p:nvPr/>
        </p:nvSpPr>
        <p:spPr>
          <a:xfrm>
            <a:off x="3529171" y="1412019"/>
            <a:ext cx="1645920" cy="574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Création d’un cours pour les experts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562C7-BF6D-496B-BD4E-B23EB784EC5C}"/>
              </a:ext>
            </a:extLst>
          </p:cNvPr>
          <p:cNvSpPr/>
          <p:nvPr/>
        </p:nvSpPr>
        <p:spPr>
          <a:xfrm>
            <a:off x="6805909" y="3264243"/>
            <a:ext cx="1645920" cy="1020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Communiquer avec les experts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DA72A7-D0DE-4754-B3DB-2BB66FDD04F7}"/>
              </a:ext>
            </a:extLst>
          </p:cNvPr>
          <p:cNvSpPr/>
          <p:nvPr/>
        </p:nvSpPr>
        <p:spPr>
          <a:xfrm>
            <a:off x="2817619" y="2402911"/>
            <a:ext cx="1645920" cy="1020051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Fusion des réponses de tous les experts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6A3EE30-CA51-4D61-B5D5-FB05CFDF9CA0}"/>
              </a:ext>
            </a:extLst>
          </p:cNvPr>
          <p:cNvSpPr/>
          <p:nvPr/>
        </p:nvSpPr>
        <p:spPr>
          <a:xfrm>
            <a:off x="708631" y="2402911"/>
            <a:ext cx="1645920" cy="1020051"/>
          </a:xfrm>
          <a:prstGeom prst="rect">
            <a:avLst/>
          </a:prstGeom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Décompte des réponses de tous les experts pour chaque question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D819C74-8856-40C3-843F-4C7E7CCA8E1E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 flipV="1">
            <a:off x="1990780" y="1699402"/>
            <a:ext cx="1538391" cy="1187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68FDC2EF-A4D0-4911-BA42-4978249599B9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5175091" y="1699402"/>
            <a:ext cx="1627537" cy="1096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7708E05A-5D83-43CC-B917-2246589714D6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7625588" y="2060446"/>
            <a:ext cx="3281" cy="120379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76F35EFD-C420-4268-B231-6F0C3A1B9D09}"/>
              </a:ext>
            </a:extLst>
          </p:cNvPr>
          <p:cNvCxnSpPr>
            <a:stCxn id="8" idx="1"/>
            <a:endCxn id="17" idx="3"/>
          </p:cNvCxnSpPr>
          <p:nvPr/>
        </p:nvCxnSpPr>
        <p:spPr>
          <a:xfrm flipH="1">
            <a:off x="6239641" y="3774269"/>
            <a:ext cx="566268" cy="177449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1EB5ACE4-0F32-4D13-AA41-80B5C4EAD731}"/>
              </a:ext>
            </a:extLst>
          </p:cNvPr>
          <p:cNvCxnSpPr>
            <a:stCxn id="17" idx="0"/>
            <a:endCxn id="9" idx="3"/>
          </p:cNvCxnSpPr>
          <p:nvPr/>
        </p:nvCxnSpPr>
        <p:spPr>
          <a:xfrm flipH="1" flipV="1">
            <a:off x="4463539" y="2912937"/>
            <a:ext cx="953142" cy="52875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rc 15">
            <a:extLst>
              <a:ext uri="{FF2B5EF4-FFF2-40B4-BE49-F238E27FC236}">
                <a16:creationId xmlns:a16="http://schemas.microsoft.com/office/drawing/2014/main" id="{04732A1E-A56C-463D-AC0B-32866D4DF7CA}"/>
              </a:ext>
            </a:extLst>
          </p:cNvPr>
          <p:cNvSpPr/>
          <p:nvPr/>
        </p:nvSpPr>
        <p:spPr>
          <a:xfrm>
            <a:off x="7848600" y="3028404"/>
            <a:ext cx="845127" cy="310184"/>
          </a:xfrm>
          <a:prstGeom prst="arc">
            <a:avLst>
              <a:gd name="adj1" fmla="val 7951982"/>
              <a:gd name="adj2" fmla="val 2432930"/>
            </a:avLst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64077A-E633-4E02-ACB6-933BD8B3CA28}"/>
              </a:ext>
            </a:extLst>
          </p:cNvPr>
          <p:cNvSpPr/>
          <p:nvPr/>
        </p:nvSpPr>
        <p:spPr>
          <a:xfrm>
            <a:off x="4593721" y="3441692"/>
            <a:ext cx="1645920" cy="1020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Création d’un quiz pour les étudiants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E32502-E4DE-4EC2-9218-FD970F6413F5}"/>
              </a:ext>
            </a:extLst>
          </p:cNvPr>
          <p:cNvSpPr/>
          <p:nvPr/>
        </p:nvSpPr>
        <p:spPr>
          <a:xfrm>
            <a:off x="2228668" y="3673087"/>
            <a:ext cx="1645920" cy="1020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/>
              <a:t>Utilisation du quiz dans ce cours ou dans un autre cours</a:t>
            </a:r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E97159BF-BC58-4071-83D6-D942B22EB447}"/>
              </a:ext>
            </a:extLst>
          </p:cNvPr>
          <p:cNvCxnSpPr>
            <a:stCxn id="9" idx="1"/>
            <a:endCxn id="10" idx="3"/>
          </p:cNvCxnSpPr>
          <p:nvPr/>
        </p:nvCxnSpPr>
        <p:spPr>
          <a:xfrm flipH="1">
            <a:off x="2354551" y="2912937"/>
            <a:ext cx="46306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7E0F622A-8620-487F-BE9C-F8CDDF538133}"/>
              </a:ext>
            </a:extLst>
          </p:cNvPr>
          <p:cNvCxnSpPr>
            <a:stCxn id="10" idx="2"/>
            <a:endCxn id="18" idx="0"/>
          </p:cNvCxnSpPr>
          <p:nvPr/>
        </p:nvCxnSpPr>
        <p:spPr>
          <a:xfrm>
            <a:off x="1531591" y="3422962"/>
            <a:ext cx="1520037" cy="25012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C463268C-6CE7-4117-B523-32C08B1AD618}"/>
              </a:ext>
            </a:extLst>
          </p:cNvPr>
          <p:cNvSpPr/>
          <p:nvPr/>
        </p:nvSpPr>
        <p:spPr>
          <a:xfrm>
            <a:off x="6240357" y="811039"/>
            <a:ext cx="2770462" cy="179864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C838DD47-08C4-4E26-B555-2C01A2B1DBA1}"/>
              </a:ext>
            </a:extLst>
          </p:cNvPr>
          <p:cNvSpPr/>
          <p:nvPr/>
        </p:nvSpPr>
        <p:spPr>
          <a:xfrm>
            <a:off x="6317083" y="2812699"/>
            <a:ext cx="2770462" cy="179864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B07F812-DE75-49D5-BC33-CC9001A362AB}"/>
              </a:ext>
            </a:extLst>
          </p:cNvPr>
          <p:cNvSpPr/>
          <p:nvPr/>
        </p:nvSpPr>
        <p:spPr>
          <a:xfrm>
            <a:off x="348981" y="1985553"/>
            <a:ext cx="4509426" cy="179864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684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95DC93-F5EC-41F8-8EA4-E6396A5A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778544"/>
            <a:ext cx="5486400" cy="425054"/>
          </a:xfrm>
        </p:spPr>
        <p:txBody>
          <a:bodyPr/>
          <a:lstStyle/>
          <a:p>
            <a:r>
              <a:rPr lang="fr-CA" dirty="0"/>
              <a:t>2 nouveaux types de question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338F092-A522-4DA1-BA30-4A6E0B6E9B03}"/>
              </a:ext>
            </a:extLst>
          </p:cNvPr>
          <p:cNvSpPr txBox="1"/>
          <p:nvPr/>
        </p:nvSpPr>
        <p:spPr>
          <a:xfrm>
            <a:off x="2051720" y="1275606"/>
            <a:ext cx="5263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Basé sur un plugin créé par l’Université de Marseille en 2014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Intégration de tous les éléments des questions par concordance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Nombre d’experts avec la même réponse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dirty="0"/>
              <a:t>Les différentes parties d’une question par concordance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Les enseignants n’ont pas besoin de se préoccuper de l’affichage des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Permet en quelques cliques la création du quiz étudiant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8113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CBF1FF-E3B3-41ED-8B3E-407BCD3F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2 nouveaux types de question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0B2312-FBFE-4467-AEAA-872D11F685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Démonstration</a:t>
            </a:r>
          </a:p>
        </p:txBody>
      </p:sp>
    </p:spTree>
    <p:extLst>
      <p:ext uri="{BB962C8B-B14F-4D97-AF65-F5344CB8AC3E}">
        <p14:creationId xmlns:p14="http://schemas.microsoft.com/office/powerpoint/2010/main" val="156674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8.9|11.6|10.6|6.2|5.4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13907</TotalTime>
  <Words>882</Words>
  <Application>Microsoft Office PowerPoint</Application>
  <PresentationFormat>Affichage à l'écran (16:9)</PresentationFormat>
  <Paragraphs>141</Paragraphs>
  <Slides>21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Corbel</vt:lpstr>
      <vt:lpstr>Courier New</vt:lpstr>
      <vt:lpstr>Open Sans</vt:lpstr>
      <vt:lpstr>Roboto</vt:lpstr>
      <vt:lpstr>Wingdings</vt:lpstr>
      <vt:lpstr>Thème Office</vt:lpstr>
      <vt:lpstr>Formation par concordance Créer un quiz à partir des réponses d'experts </vt:lpstr>
      <vt:lpstr>Université de Montréal</vt:lpstr>
      <vt:lpstr>Qu’est-ce que la formation par concordance ?</vt:lpstr>
      <vt:lpstr>Qu’est-ce que la formation par concordance ?</vt:lpstr>
      <vt:lpstr>Plan de la présentation</vt:lpstr>
      <vt:lpstr>La recherche à l’UdeM</vt:lpstr>
      <vt:lpstr>Processus initial</vt:lpstr>
      <vt:lpstr>2 nouveaux types de question</vt:lpstr>
      <vt:lpstr>2 nouveaux types de question</vt:lpstr>
      <vt:lpstr>Nouvelle activité Gestion d'une formation par concordance </vt:lpstr>
      <vt:lpstr>Nouvelle activité Gestion d'une formation par concordance </vt:lpstr>
      <vt:lpstr>Processus final</vt:lpstr>
      <vt:lpstr>Un exemple</vt:lpstr>
      <vt:lpstr>Bienvenue à votre module de formation par concordance (FpC)</vt:lpstr>
      <vt:lpstr>Les panélistes</vt:lpstr>
      <vt:lpstr>Présentation PowerPoint</vt:lpstr>
      <vt:lpstr>Pour chaque question, une rétroaction est automatisée et basée sur les réponses préalablement données par les panélistes. L’étudiant.e peut : </vt:lpstr>
      <vt:lpstr>Synthèse éducative</vt:lpstr>
      <vt:lpstr>Des ressources pour la conception d’une FpC</vt:lpstr>
      <vt:lpstr>Pour rédiger des TCS … </vt:lpstr>
      <vt:lpstr>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Lionel Fandeur</dc:creator>
  <cp:lastModifiedBy>Steve Massicotte</cp:lastModifiedBy>
  <cp:revision>52</cp:revision>
  <dcterms:created xsi:type="dcterms:W3CDTF">2021-06-08T08:28:42Z</dcterms:created>
  <dcterms:modified xsi:type="dcterms:W3CDTF">2021-07-05T12:15:04Z</dcterms:modified>
</cp:coreProperties>
</file>