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74" r:id="rId13"/>
    <p:sldId id="273" r:id="rId14"/>
    <p:sldId id="271" r:id="rId15"/>
    <p:sldId id="265" r:id="rId16"/>
    <p:sldId id="267" r:id="rId17"/>
    <p:sldId id="268" r:id="rId18"/>
    <p:sldId id="269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D24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1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3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0AFB-6850-4C3E-B763-2FAF2DC3E7C8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1A38-2AC9-4BA8-A7E2-9FC7AE9F80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59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81A38-2AC9-4BA8-A7E2-9FC7AE9F80A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1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779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CONFERENCE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662" y="2715766"/>
            <a:ext cx="5400675" cy="5048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Intervenant :</a:t>
            </a:r>
            <a:r>
              <a:rPr lang="fr-FR" sz="2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M.MOOMOOT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89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107504" y="1013862"/>
            <a:ext cx="2808312" cy="3430096"/>
            <a:chOff x="539552" y="1013862"/>
            <a:chExt cx="2808312" cy="3430096"/>
          </a:xfrm>
        </p:grpSpPr>
        <p:sp>
          <p:nvSpPr>
            <p:cNvPr id="4" name="Rectangle 3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 userDrawn="1"/>
        </p:nvGrpSpPr>
        <p:grpSpPr>
          <a:xfrm>
            <a:off x="6228184" y="1013862"/>
            <a:ext cx="2808312" cy="3430096"/>
            <a:chOff x="539552" y="1013862"/>
            <a:chExt cx="2808312" cy="3430096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 userDrawn="1"/>
        </p:nvGrpSpPr>
        <p:grpSpPr>
          <a:xfrm>
            <a:off x="3167844" y="1013862"/>
            <a:ext cx="2808312" cy="3430096"/>
            <a:chOff x="539552" y="1013862"/>
            <a:chExt cx="2808312" cy="343009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titre 1"/>
          <p:cNvSpPr txBox="1">
            <a:spLocks/>
          </p:cNvSpPr>
          <p:nvPr userDrawn="1"/>
        </p:nvSpPr>
        <p:spPr>
          <a:xfrm>
            <a:off x="4652392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4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21904" y="3984427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1904" y="8435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84168"/>
            <a:ext cx="5928360" cy="4244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39438"/>
            <a:ext cx="3901440" cy="1866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5539"/>
            <a:ext cx="23012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06/07/2021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3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FF0000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sv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edu.ge.ch/moodle/mod/quiz/view.php?id=10951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A3AAC7E-4B4A-4D6D-BD1E-3EC36B2890D3}"/>
              </a:ext>
            </a:extLst>
          </p:cNvPr>
          <p:cNvCxnSpPr/>
          <p:nvPr/>
        </p:nvCxnSpPr>
        <p:spPr>
          <a:xfrm>
            <a:off x="4554132" y="699542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D75A10D-42DC-4232-8D5A-927727DFCE0C}"/>
              </a:ext>
            </a:extLst>
          </p:cNvPr>
          <p:cNvCxnSpPr>
            <a:cxnSpLocks/>
          </p:cNvCxnSpPr>
          <p:nvPr/>
        </p:nvCxnSpPr>
        <p:spPr>
          <a:xfrm flipH="1">
            <a:off x="0" y="27157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B304F15-0AF3-4388-8272-FC6AD452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05867"/>
            <a:ext cx="2645736" cy="18588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D24F16-1BAB-471A-AE9A-D902EF609E32}"/>
              </a:ext>
            </a:extLst>
          </p:cNvPr>
          <p:cNvSpPr txBox="1"/>
          <p:nvPr/>
        </p:nvSpPr>
        <p:spPr>
          <a:xfrm>
            <a:off x="107504" y="713106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Responsabilisation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8B647A-205D-4352-B7A0-E25FBE29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74" y="713106"/>
            <a:ext cx="2736618" cy="19379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490E065-F260-4401-B7F9-3AFF54F46C0A}"/>
              </a:ext>
            </a:extLst>
          </p:cNvPr>
          <p:cNvSpPr txBox="1"/>
          <p:nvPr/>
        </p:nvSpPr>
        <p:spPr>
          <a:xfrm>
            <a:off x="4537033" y="699542"/>
            <a:ext cx="1267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Différenciation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621974-D52F-42E0-BFD6-39E23BDD3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53" y="2950339"/>
            <a:ext cx="2788733" cy="162014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A7E463-1DD2-428F-B49D-D22AE0F5D210}"/>
              </a:ext>
            </a:extLst>
          </p:cNvPr>
          <p:cNvSpPr txBox="1"/>
          <p:nvPr/>
        </p:nvSpPr>
        <p:spPr>
          <a:xfrm>
            <a:off x="141325" y="2748917"/>
            <a:ext cx="3120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Classes hétérogènes, élèves en difficulté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1F7CDC-0137-41CF-A77E-96F257946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025989"/>
            <a:ext cx="1500422" cy="167529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D95E14D-2845-4979-B86D-B6F8917CBA5B}"/>
              </a:ext>
            </a:extLst>
          </p:cNvPr>
          <p:cNvSpPr txBox="1"/>
          <p:nvPr/>
        </p:nvSpPr>
        <p:spPr>
          <a:xfrm>
            <a:off x="4535936" y="2728495"/>
            <a:ext cx="2575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Dédramatisation des évaluations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C4AACD-CC1D-47F9-974F-1EBF321CEBF8}"/>
              </a:ext>
            </a:extLst>
          </p:cNvPr>
          <p:cNvSpPr txBox="1"/>
          <p:nvPr/>
        </p:nvSpPr>
        <p:spPr>
          <a:xfrm>
            <a:off x="179512" y="42178"/>
            <a:ext cx="290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Avantages spécifiques à </a:t>
            </a:r>
            <a:r>
              <a:rPr lang="fr-FR" dirty="0" err="1">
                <a:solidFill>
                  <a:schemeClr val="bg1"/>
                </a:solidFill>
              </a:rPr>
              <a:t>wiris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331AD5E-6F17-4E51-93DC-7E88D25AADCC}"/>
              </a:ext>
            </a:extLst>
          </p:cNvPr>
          <p:cNvCxnSpPr/>
          <p:nvPr/>
        </p:nvCxnSpPr>
        <p:spPr>
          <a:xfrm>
            <a:off x="4554132" y="699542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6A266C0-5402-467E-AB84-A392A98B2323}"/>
              </a:ext>
            </a:extLst>
          </p:cNvPr>
          <p:cNvCxnSpPr>
            <a:cxnSpLocks/>
          </p:cNvCxnSpPr>
          <p:nvPr/>
        </p:nvCxnSpPr>
        <p:spPr>
          <a:xfrm flipH="1">
            <a:off x="0" y="27157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A7FEDAEB-3D2E-4573-913F-C0E07BA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9583"/>
            <a:ext cx="2160239" cy="16378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C6E076-B638-48B2-9F44-8F324EA43335}"/>
              </a:ext>
            </a:extLst>
          </p:cNvPr>
          <p:cNvSpPr txBox="1"/>
          <p:nvPr/>
        </p:nvSpPr>
        <p:spPr>
          <a:xfrm>
            <a:off x="107504" y="713106"/>
            <a:ext cx="259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Observation du travail des élèves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EA7C03-21BB-4DDC-92D3-90C3D42C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882147"/>
            <a:ext cx="2862531" cy="17866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ECEA298-29F3-4C9B-9DE6-DABEFEDA507E}"/>
              </a:ext>
            </a:extLst>
          </p:cNvPr>
          <p:cNvSpPr txBox="1"/>
          <p:nvPr/>
        </p:nvSpPr>
        <p:spPr>
          <a:xfrm>
            <a:off x="4572000" y="690465"/>
            <a:ext cx="2923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Beaucoup de notes, beaucoup d’infos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2632AA-684F-473F-9316-F15DD8A8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78" y="2894603"/>
            <a:ext cx="2484544" cy="180265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0CEDE99-A0EB-43E8-BFEE-843C3FDCF954}"/>
              </a:ext>
            </a:extLst>
          </p:cNvPr>
          <p:cNvSpPr txBox="1"/>
          <p:nvPr/>
        </p:nvSpPr>
        <p:spPr>
          <a:xfrm>
            <a:off x="100042" y="2699926"/>
            <a:ext cx="1985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Evaluation moins biaisée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50CDB5B-D18F-4453-8A82-5846E3E6A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068" y="2668783"/>
            <a:ext cx="3007355" cy="20004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F77B6B7-4225-48C6-96BA-33B6AF536977}"/>
              </a:ext>
            </a:extLst>
          </p:cNvPr>
          <p:cNvSpPr txBox="1"/>
          <p:nvPr/>
        </p:nvSpPr>
        <p:spPr>
          <a:xfrm>
            <a:off x="4572000" y="2697481"/>
            <a:ext cx="1583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Répétition espacée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281EE8-A5C4-47B0-B676-CB9E02C831DB}"/>
              </a:ext>
            </a:extLst>
          </p:cNvPr>
          <p:cNvSpPr txBox="1"/>
          <p:nvPr/>
        </p:nvSpPr>
        <p:spPr>
          <a:xfrm>
            <a:off x="179512" y="42178"/>
            <a:ext cx="28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Avantages pour l’enseignant</a:t>
            </a:r>
          </a:p>
        </p:txBody>
      </p:sp>
    </p:spTree>
    <p:extLst>
      <p:ext uri="{BB962C8B-B14F-4D97-AF65-F5344CB8AC3E}">
        <p14:creationId xmlns:p14="http://schemas.microsoft.com/office/powerpoint/2010/main" val="31853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331AD5E-6F17-4E51-93DC-7E88D25AADCC}"/>
              </a:ext>
            </a:extLst>
          </p:cNvPr>
          <p:cNvCxnSpPr/>
          <p:nvPr/>
        </p:nvCxnSpPr>
        <p:spPr>
          <a:xfrm>
            <a:off x="4554132" y="699542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6A266C0-5402-467E-AB84-A392A98B2323}"/>
              </a:ext>
            </a:extLst>
          </p:cNvPr>
          <p:cNvCxnSpPr>
            <a:cxnSpLocks/>
          </p:cNvCxnSpPr>
          <p:nvPr/>
        </p:nvCxnSpPr>
        <p:spPr>
          <a:xfrm flipH="1">
            <a:off x="0" y="27157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9C6E076-B638-48B2-9F44-8F324EA43335}"/>
              </a:ext>
            </a:extLst>
          </p:cNvPr>
          <p:cNvSpPr txBox="1"/>
          <p:nvPr/>
        </p:nvSpPr>
        <p:spPr>
          <a:xfrm>
            <a:off x="107504" y="679797"/>
            <a:ext cx="20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Compatibilité avec l’appli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CEA298-29F3-4C9B-9DE6-DABEFEDA507E}"/>
              </a:ext>
            </a:extLst>
          </p:cNvPr>
          <p:cNvSpPr txBox="1"/>
          <p:nvPr/>
        </p:nvSpPr>
        <p:spPr>
          <a:xfrm>
            <a:off x="35496" y="2715766"/>
            <a:ext cx="226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Pas de doublon dans un quiz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77B6B7-4225-48C6-96BA-33B6AF536977}"/>
              </a:ext>
            </a:extLst>
          </p:cNvPr>
          <p:cNvSpPr txBox="1"/>
          <p:nvPr/>
        </p:nvSpPr>
        <p:spPr>
          <a:xfrm>
            <a:off x="4644009" y="2715766"/>
            <a:ext cx="25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Répétition espacée automatique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281EE8-A5C4-47B0-B676-CB9E02C831DB}"/>
              </a:ext>
            </a:extLst>
          </p:cNvPr>
          <p:cNvSpPr txBox="1"/>
          <p:nvPr/>
        </p:nvSpPr>
        <p:spPr>
          <a:xfrm>
            <a:off x="179512" y="42178"/>
            <a:ext cx="12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 améliorer</a:t>
            </a:r>
          </a:p>
        </p:txBody>
      </p:sp>
      <p:pic>
        <p:nvPicPr>
          <p:cNvPr id="7" name="Graphique 6" descr="Point d’interrogation avec un remplissage uni">
            <a:extLst>
              <a:ext uri="{FF2B5EF4-FFF2-40B4-BE49-F238E27FC236}">
                <a16:creationId xmlns:a16="http://schemas.microsoft.com/office/drawing/2014/main" id="{DC753123-0E7F-4B01-AB80-04CF10697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713" y="3634088"/>
            <a:ext cx="510192" cy="510192"/>
          </a:xfrm>
          <a:prstGeom prst="rect">
            <a:avLst/>
          </a:prstGeom>
        </p:spPr>
      </p:pic>
      <p:pic>
        <p:nvPicPr>
          <p:cNvPr id="17" name="Graphique 16" descr="Point d’interrogation avec un remplissage uni">
            <a:extLst>
              <a:ext uri="{FF2B5EF4-FFF2-40B4-BE49-F238E27FC236}">
                <a16:creationId xmlns:a16="http://schemas.microsoft.com/office/drawing/2014/main" id="{6D5F5372-332F-48D0-8B8F-6B80C8BD0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45" y="3634088"/>
            <a:ext cx="510192" cy="510192"/>
          </a:xfrm>
          <a:prstGeom prst="rect">
            <a:avLst/>
          </a:prstGeom>
        </p:spPr>
      </p:pic>
      <p:pic>
        <p:nvPicPr>
          <p:cNvPr id="18" name="Graphique 17" descr="Point d’interrogation avec un remplissage uni">
            <a:extLst>
              <a:ext uri="{FF2B5EF4-FFF2-40B4-BE49-F238E27FC236}">
                <a16:creationId xmlns:a16="http://schemas.microsoft.com/office/drawing/2014/main" id="{817BAF25-9457-46F9-816D-DBED4F694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4977" y="3634088"/>
            <a:ext cx="510192" cy="510192"/>
          </a:xfrm>
          <a:prstGeom prst="rect">
            <a:avLst/>
          </a:prstGeom>
        </p:spPr>
      </p:pic>
      <p:pic>
        <p:nvPicPr>
          <p:cNvPr id="19" name="Graphique 18" descr="Point d’interrogation avec un remplissage uni">
            <a:extLst>
              <a:ext uri="{FF2B5EF4-FFF2-40B4-BE49-F238E27FC236}">
                <a16:creationId xmlns:a16="http://schemas.microsoft.com/office/drawing/2014/main" id="{41548AA0-1992-40D4-B6C3-CC5A6C9064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3109" y="3634088"/>
            <a:ext cx="510192" cy="51019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F76E118-CB15-4445-9CB6-73F089BB324A}"/>
              </a:ext>
            </a:extLst>
          </p:cNvPr>
          <p:cNvSpPr txBox="1"/>
          <p:nvPr/>
        </p:nvSpPr>
        <p:spPr>
          <a:xfrm>
            <a:off x="4661636" y="679797"/>
            <a:ext cx="374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Questions </a:t>
            </a:r>
            <a:r>
              <a:rPr lang="fr-FR" sz="1400" dirty="0" err="1">
                <a:solidFill>
                  <a:srgbClr val="EC1D24"/>
                </a:solidFill>
              </a:rPr>
              <a:t>wiris</a:t>
            </a:r>
            <a:r>
              <a:rPr lang="fr-FR" sz="1400" dirty="0">
                <a:solidFill>
                  <a:srgbClr val="EC1D24"/>
                </a:solidFill>
              </a:rPr>
              <a:t> pour le test évalué (fixe ou non?)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7FD4EAC-F650-45E6-A766-108A1C5C4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648" y="1134901"/>
            <a:ext cx="1180866" cy="1180866"/>
          </a:xfrm>
          <a:prstGeom prst="rect">
            <a:avLst/>
          </a:prstGeom>
        </p:spPr>
      </p:pic>
      <p:pic>
        <p:nvPicPr>
          <p:cNvPr id="22" name="Image 21" descr="Une image contenant texte, mémoire flash&#10;&#10;Description générée automatiquement">
            <a:extLst>
              <a:ext uri="{FF2B5EF4-FFF2-40B4-BE49-F238E27FC236}">
                <a16:creationId xmlns:a16="http://schemas.microsoft.com/office/drawing/2014/main" id="{ECDB6042-5B70-402F-8237-2D8DA3CBED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91" y="1083442"/>
            <a:ext cx="2111356" cy="140757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7F9EC55-3AB4-455E-AF7D-37023374B2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23" y="3120492"/>
            <a:ext cx="2917617" cy="13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37368-DC74-4AE2-A5DF-7A3BBCBC8974}"/>
              </a:ext>
            </a:extLst>
          </p:cNvPr>
          <p:cNvSpPr/>
          <p:nvPr/>
        </p:nvSpPr>
        <p:spPr>
          <a:xfrm>
            <a:off x="5381685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68A67-4A6E-4DC0-A908-5D354B278198}"/>
              </a:ext>
            </a:extLst>
          </p:cNvPr>
          <p:cNvSpPr/>
          <p:nvPr/>
        </p:nvSpPr>
        <p:spPr>
          <a:xfrm>
            <a:off x="5021644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Exemple </a:t>
            </a:r>
            <a:r>
              <a:rPr lang="fr-FR" sz="1400" dirty="0" err="1">
                <a:solidFill>
                  <a:srgbClr val="EC1D24"/>
                </a:solidFill>
              </a:rPr>
              <a:t>Wiris</a:t>
            </a:r>
            <a:endParaRPr lang="fr-FR" sz="1400" dirty="0">
              <a:solidFill>
                <a:srgbClr val="EC1D2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0FD18-0A9B-41A6-B879-56259DE47171}"/>
              </a:ext>
            </a:extLst>
          </p:cNvPr>
          <p:cNvSpPr/>
          <p:nvPr/>
        </p:nvSpPr>
        <p:spPr>
          <a:xfrm>
            <a:off x="579849" y="2931790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A3E36-706A-40F4-8428-49A57B9102DB}"/>
              </a:ext>
            </a:extLst>
          </p:cNvPr>
          <p:cNvSpPr/>
          <p:nvPr/>
        </p:nvSpPr>
        <p:spPr>
          <a:xfrm>
            <a:off x="219808" y="2931790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F5C7B-6572-4A68-96DD-08854158AAAD}"/>
              </a:ext>
            </a:extLst>
          </p:cNvPr>
          <p:cNvSpPr/>
          <p:nvPr/>
        </p:nvSpPr>
        <p:spPr>
          <a:xfrm>
            <a:off x="593963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47C804-65F0-488B-AAEC-C13CC37F1E4D}"/>
              </a:ext>
            </a:extLst>
          </p:cNvPr>
          <p:cNvSpPr/>
          <p:nvPr/>
        </p:nvSpPr>
        <p:spPr>
          <a:xfrm>
            <a:off x="233922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Discussion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4D4A2B8-E26A-4067-8D6A-4AA6975F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61" y="3120936"/>
            <a:ext cx="1062960" cy="117437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2FAE042-F907-43A5-A0DC-E6555EABE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20" y="1202605"/>
            <a:ext cx="1199450" cy="1174375"/>
          </a:xfrm>
          <a:prstGeom prst="rect">
            <a:avLst/>
          </a:prstGeom>
        </p:spPr>
      </p:pic>
      <p:pic>
        <p:nvPicPr>
          <p:cNvPr id="20" name="Image 19" descr="Une image contenant texte, assiette, vaisselle, arts de la tabl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2AF05AC1-D686-428E-998C-34A1DEFFA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7" y="1467532"/>
            <a:ext cx="2123728" cy="6242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4E4C1A-721A-4040-AA5B-94CEB6632FFB}"/>
              </a:ext>
            </a:extLst>
          </p:cNvPr>
          <p:cNvSpPr/>
          <p:nvPr/>
        </p:nvSpPr>
        <p:spPr>
          <a:xfrm>
            <a:off x="5395801" y="2931790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B51C70-D771-40FE-AF4D-CD909144AF81}"/>
              </a:ext>
            </a:extLst>
          </p:cNvPr>
          <p:cNvSpPr/>
          <p:nvPr/>
        </p:nvSpPr>
        <p:spPr>
          <a:xfrm>
            <a:off x="5035760" y="2931790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Stats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BC52671-95BF-45B1-97F2-87F2A27AB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32261"/>
            <a:ext cx="1978907" cy="13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4E7093-92D1-480E-9780-9C81C8A5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12211"/>
            <a:ext cx="4190367" cy="3878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530DCB-17CC-4568-8F3C-501590AA3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712211"/>
            <a:ext cx="4190367" cy="39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5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989CB4-D5DD-44D3-B46B-65BE8470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1550"/>
            <a:ext cx="7452320" cy="38414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CB1A16-67DB-47E4-AA74-7000519CEC05}"/>
              </a:ext>
            </a:extLst>
          </p:cNvPr>
          <p:cNvSpPr txBox="1"/>
          <p:nvPr/>
        </p:nvSpPr>
        <p:spPr>
          <a:xfrm>
            <a:off x="7631832" y="2569170"/>
            <a:ext cx="111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fr-FR" sz="1000" b="0" i="1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21 élèves</a:t>
            </a:r>
          </a:p>
          <a:p>
            <a:pPr marR="0" algn="ctr"/>
            <a:r>
              <a:rPr lang="fr-FR" sz="1000" i="1" dirty="0">
                <a:solidFill>
                  <a:prstClr val="black"/>
                </a:solidFill>
                <a:latin typeface="Liberation Sans" panose="020B0604020202020204" pitchFamily="34" charset="0"/>
              </a:rPr>
              <a:t>15 tests</a:t>
            </a:r>
            <a:endParaRPr lang="fr-FR" sz="1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F66502-BC9A-4BF8-A496-229F8CCFAC10}"/>
              </a:ext>
            </a:extLst>
          </p:cNvPr>
          <p:cNvSpPr txBox="1"/>
          <p:nvPr/>
        </p:nvSpPr>
        <p:spPr>
          <a:xfrm>
            <a:off x="179512" y="42178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Statistiques (non significatives)</a:t>
            </a:r>
          </a:p>
        </p:txBody>
      </p:sp>
    </p:spTree>
    <p:extLst>
      <p:ext uri="{BB962C8B-B14F-4D97-AF65-F5344CB8AC3E}">
        <p14:creationId xmlns:p14="http://schemas.microsoft.com/office/powerpoint/2010/main" val="203639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01E89BAD-FA58-4631-BDEF-4310684B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7734"/>
            <a:ext cx="3724795" cy="9809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0D16F3-09CA-411F-8C83-5BA789AC1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96" y="2166863"/>
            <a:ext cx="4225439" cy="1130734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88AE45E6-EC6F-44AA-BC12-82A85B00B4B5}"/>
              </a:ext>
            </a:extLst>
          </p:cNvPr>
          <p:cNvSpPr txBox="1">
            <a:spLocks/>
          </p:cNvSpPr>
          <p:nvPr/>
        </p:nvSpPr>
        <p:spPr>
          <a:xfrm>
            <a:off x="4834796" y="987574"/>
            <a:ext cx="4042792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400" dirty="0"/>
              <a:t>Moyenne du nombre de tentatives 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684A508C-F86D-46F5-8AEE-B8AAEBDF0E6A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4042792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400" dirty="0"/>
              <a:t>Nombre d’élèves faisant l’entraînement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922518-17AE-4D8D-BBB8-9DBFAB0BF016}"/>
              </a:ext>
            </a:extLst>
          </p:cNvPr>
          <p:cNvSpPr txBox="1"/>
          <p:nvPr/>
        </p:nvSpPr>
        <p:spPr>
          <a:xfrm>
            <a:off x="179512" y="42178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Statistiques, suite (non significatives)</a:t>
            </a:r>
          </a:p>
        </p:txBody>
      </p:sp>
    </p:spTree>
    <p:extLst>
      <p:ext uri="{BB962C8B-B14F-4D97-AF65-F5344CB8AC3E}">
        <p14:creationId xmlns:p14="http://schemas.microsoft.com/office/powerpoint/2010/main" val="156697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52A0C6-7700-4792-B518-ED80B7C94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0128"/>
            <a:ext cx="5184576" cy="38470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12C4EE-BD21-4D6F-A8B8-F3697F722906}"/>
              </a:ext>
            </a:extLst>
          </p:cNvPr>
          <p:cNvSpPr txBox="1"/>
          <p:nvPr/>
        </p:nvSpPr>
        <p:spPr>
          <a:xfrm>
            <a:off x="6372200" y="3147814"/>
            <a:ext cx="111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fr-FR" sz="1000" b="0" i="1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Coefficient de corrélation: 87%</a:t>
            </a:r>
            <a:endParaRPr lang="fr-FR" sz="1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50663E-5F0C-48FB-836C-4A71A8374BDB}"/>
              </a:ext>
            </a:extLst>
          </p:cNvPr>
          <p:cNvSpPr txBox="1"/>
          <p:nvPr/>
        </p:nvSpPr>
        <p:spPr>
          <a:xfrm>
            <a:off x="179512" y="42178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Statistiques, suite (non significatives)</a:t>
            </a:r>
          </a:p>
        </p:txBody>
      </p:sp>
    </p:spTree>
    <p:extLst>
      <p:ext uri="{BB962C8B-B14F-4D97-AF65-F5344CB8AC3E}">
        <p14:creationId xmlns:p14="http://schemas.microsoft.com/office/powerpoint/2010/main" val="311394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CCFD04-AD64-45F8-A57E-A16505BDD79F}"/>
              </a:ext>
            </a:extLst>
          </p:cNvPr>
          <p:cNvSpPr txBox="1"/>
          <p:nvPr/>
        </p:nvSpPr>
        <p:spPr>
          <a:xfrm>
            <a:off x="323528" y="1059582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Tests notés, </a:t>
            </a:r>
            <a:r>
              <a:rPr lang="fr-FR" sz="1400" b="0" i="0" u="none" strike="noStrike" baseline="0" dirty="0" err="1">
                <a:solidFill>
                  <a:prstClr val="black"/>
                </a:solidFill>
                <a:latin typeface="+mj-lt"/>
              </a:rPr>
              <a:t>wiris</a:t>
            </a: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 aussi 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+ 2 tentatives minimisent l’iniquité liée aux variables didactiques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+ Entre 2 tentatives, possibilité d’une aide complète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Facilite la gestion des absents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solidFill>
                  <a:prstClr val="black"/>
                </a:solidFill>
                <a:latin typeface="+mj-lt"/>
              </a:rPr>
              <a:t>Comment motiver TOUS les élèves à faire les tests d’entraînement ?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Comment mettre en place une répétition espacée sur une cinquantaine de questions « essentielles » ?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fr-FR" sz="1400" b="0" i="0" u="none" strike="noStrike" baseline="0" dirty="0">
                <a:solidFill>
                  <a:prstClr val="black"/>
                </a:solidFill>
                <a:latin typeface="+mj-lt"/>
              </a:rPr>
              <a:t>Est-ce que ce protocole est trop guidé et gêne l’autonomie des élèves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F16589-F6EA-4FBE-8FBB-36C64145B561}"/>
              </a:ext>
            </a:extLst>
          </p:cNvPr>
          <p:cNvSpPr txBox="1"/>
          <p:nvPr/>
        </p:nvSpPr>
        <p:spPr>
          <a:xfrm>
            <a:off x="179512" y="42178"/>
            <a:ext cx="24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Conclusion et questions</a:t>
            </a:r>
          </a:p>
        </p:txBody>
      </p:sp>
    </p:spTree>
    <p:extLst>
      <p:ext uri="{BB962C8B-B14F-4D97-AF65-F5344CB8AC3E}">
        <p14:creationId xmlns:p14="http://schemas.microsoft.com/office/powerpoint/2010/main" val="35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0042D2-24F7-441A-86B2-29725672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04950"/>
            <a:ext cx="8029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21C1384-AB08-4F9D-9DF4-998248AEEE44}"/>
              </a:ext>
            </a:extLst>
          </p:cNvPr>
          <p:cNvSpPr/>
          <p:nvPr/>
        </p:nvSpPr>
        <p:spPr>
          <a:xfrm>
            <a:off x="323528" y="915566"/>
            <a:ext cx="2448272" cy="3456384"/>
          </a:xfrm>
          <a:prstGeom prst="roundRect">
            <a:avLst/>
          </a:prstGeom>
          <a:solidFill>
            <a:srgbClr val="202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N-1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676184-5C2C-4959-8BA1-BC01EAFB24FE}"/>
              </a:ext>
            </a:extLst>
          </p:cNvPr>
          <p:cNvSpPr/>
          <p:nvPr/>
        </p:nvSpPr>
        <p:spPr>
          <a:xfrm>
            <a:off x="3347864" y="915566"/>
            <a:ext cx="2448272" cy="34563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</a:t>
            </a:r>
          </a:p>
        </p:txBody>
      </p:sp>
      <p:sp>
        <p:nvSpPr>
          <p:cNvPr id="6" name="Rectangle : avec coin arrondi et coin rogné en haut 5">
            <a:extLst>
              <a:ext uri="{FF2B5EF4-FFF2-40B4-BE49-F238E27FC236}">
                <a16:creationId xmlns:a16="http://schemas.microsoft.com/office/drawing/2014/main" id="{95136F75-F819-4729-9949-594706F32853}"/>
              </a:ext>
            </a:extLst>
          </p:cNvPr>
          <p:cNvSpPr/>
          <p:nvPr/>
        </p:nvSpPr>
        <p:spPr>
          <a:xfrm>
            <a:off x="3455876" y="1491630"/>
            <a:ext cx="2232248" cy="1440160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N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  <a:p>
            <a:pPr marR="0" algn="ctr" rtl="0"/>
            <a:endParaRPr lang="fr-FR" sz="1200" b="0" i="0" u="none" strike="noStrike" baseline="0" dirty="0">
              <a:solidFill>
                <a:prstClr val="black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Sur leurs téléphones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2 tentatives → moyenne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3</a:t>
            </a:r>
            <a:r>
              <a:rPr lang="fr-FR" sz="1200" b="0" i="0" u="none" strike="noStrike" baseline="30000" dirty="0">
                <a:solidFill>
                  <a:prstClr val="black"/>
                </a:solidFill>
                <a:latin typeface="+mj-lt"/>
              </a:rPr>
              <a:t>ème</a:t>
            </a: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 tentative possible en fin de semestre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+mj-lt"/>
              </a:rPr>
              <a:t>Test noté</a:t>
            </a:r>
            <a:endParaRPr lang="fr-FR" sz="1200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Rectangle : avec coin arrondi et coin rogné en haut 6">
            <a:extLst>
              <a:ext uri="{FF2B5EF4-FFF2-40B4-BE49-F238E27FC236}">
                <a16:creationId xmlns:a16="http://schemas.microsoft.com/office/drawing/2014/main" id="{0C5F2F26-E700-4E76-A07C-629B5F2B7044}"/>
              </a:ext>
            </a:extLst>
          </p:cNvPr>
          <p:cNvSpPr/>
          <p:nvPr/>
        </p:nvSpPr>
        <p:spPr>
          <a:xfrm>
            <a:off x="431540" y="1496380"/>
            <a:ext cx="2232248" cy="1435410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N-1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0E0751-1AE1-4B49-8F2B-DEC90C84AF31}"/>
              </a:ext>
            </a:extLst>
          </p:cNvPr>
          <p:cNvSpPr txBox="1"/>
          <p:nvPr/>
        </p:nvSpPr>
        <p:spPr>
          <a:xfrm>
            <a:off x="179512" y="42178"/>
            <a:ext cx="216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Tests hebdomadaires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757DA44-ED5F-41F7-905A-33A4D06C2C2C}"/>
              </a:ext>
            </a:extLst>
          </p:cNvPr>
          <p:cNvSpPr/>
          <p:nvPr/>
        </p:nvSpPr>
        <p:spPr>
          <a:xfrm>
            <a:off x="6372200" y="923206"/>
            <a:ext cx="2448272" cy="3456384"/>
          </a:xfrm>
          <a:prstGeom prst="roundRect">
            <a:avLst/>
          </a:prstGeom>
          <a:solidFill>
            <a:srgbClr val="202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N+1</a:t>
            </a:r>
          </a:p>
        </p:txBody>
      </p:sp>
      <p:sp>
        <p:nvSpPr>
          <p:cNvPr id="10" name="Rectangle : avec coin arrondi et coin rogné en haut 9">
            <a:extLst>
              <a:ext uri="{FF2B5EF4-FFF2-40B4-BE49-F238E27FC236}">
                <a16:creationId xmlns:a16="http://schemas.microsoft.com/office/drawing/2014/main" id="{A6CA4F5F-491F-40D3-97BC-8718771B3EAC}"/>
              </a:ext>
            </a:extLst>
          </p:cNvPr>
          <p:cNvSpPr/>
          <p:nvPr/>
        </p:nvSpPr>
        <p:spPr>
          <a:xfrm>
            <a:off x="6480212" y="1504020"/>
            <a:ext cx="2232248" cy="1427770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N+1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6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 autoUpdateAnimBg="0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1B03D50-BCBB-4517-81D2-F8A838F81933}"/>
              </a:ext>
            </a:extLst>
          </p:cNvPr>
          <p:cNvSpPr txBox="1"/>
          <p:nvPr/>
        </p:nvSpPr>
        <p:spPr>
          <a:xfrm>
            <a:off x="179512" y="42178"/>
            <a:ext cx="33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Limitation par le type de question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0F0D43-9005-4E9D-B2AA-A866FB17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059582"/>
            <a:ext cx="3057952" cy="31627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88EC6E-5D46-4151-AB3B-2EC8B559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6" y="1252353"/>
            <a:ext cx="5582429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C65BF-F057-4F05-ADBE-4989FAB6064C}"/>
              </a:ext>
            </a:extLst>
          </p:cNvPr>
          <p:cNvSpPr/>
          <p:nvPr/>
        </p:nvSpPr>
        <p:spPr>
          <a:xfrm>
            <a:off x="5381685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D3F1B-EED6-4CA9-8A2A-66640042F16F}"/>
              </a:ext>
            </a:extLst>
          </p:cNvPr>
          <p:cNvSpPr/>
          <p:nvPr/>
        </p:nvSpPr>
        <p:spPr>
          <a:xfrm>
            <a:off x="5021644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Le transfert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D4C5F1-FB65-49EF-BA21-6A6D529E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86" y="1213729"/>
            <a:ext cx="1258794" cy="1259010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34660D-7420-46F3-A231-837DB2778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32" y="1213729"/>
            <a:ext cx="1212105" cy="1259010"/>
          </a:xfrm>
          <a:prstGeom prst="rect">
            <a:avLst/>
          </a:prstGeom>
        </p:spPr>
      </p:pic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944B1112-0608-4368-B376-580E4397B68D}"/>
              </a:ext>
            </a:extLst>
          </p:cNvPr>
          <p:cNvSpPr/>
          <p:nvPr/>
        </p:nvSpPr>
        <p:spPr>
          <a:xfrm>
            <a:off x="6965860" y="1645777"/>
            <a:ext cx="360040" cy="14401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C51EA-F661-4BA0-B532-B2BE3D4DD3F7}"/>
              </a:ext>
            </a:extLst>
          </p:cNvPr>
          <p:cNvSpPr/>
          <p:nvPr/>
        </p:nvSpPr>
        <p:spPr>
          <a:xfrm>
            <a:off x="5381685" y="2895609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FF9C59-A1BA-4659-97E7-34B1FA99F346}"/>
              </a:ext>
            </a:extLst>
          </p:cNvPr>
          <p:cNvSpPr/>
          <p:nvPr/>
        </p:nvSpPr>
        <p:spPr>
          <a:xfrm>
            <a:off x="5021644" y="2895609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Comment se préparer?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F8A596D-EF4E-4318-B09F-C500988C3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205" y="3103249"/>
            <a:ext cx="1062960" cy="11743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D7056A-CDA0-4B48-BBAF-0A259C697BF8}"/>
              </a:ext>
            </a:extLst>
          </p:cNvPr>
          <p:cNvSpPr/>
          <p:nvPr/>
        </p:nvSpPr>
        <p:spPr>
          <a:xfrm>
            <a:off x="585504" y="2894656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0F7DF-599A-4A58-A375-506D36FEC088}"/>
              </a:ext>
            </a:extLst>
          </p:cNvPr>
          <p:cNvSpPr/>
          <p:nvPr/>
        </p:nvSpPr>
        <p:spPr>
          <a:xfrm>
            <a:off x="225463" y="2894656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Noter ou non?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D3A09-7B49-4756-88F7-1EADA67F3B3C}"/>
              </a:ext>
            </a:extLst>
          </p:cNvPr>
          <p:cNvSpPr/>
          <p:nvPr/>
        </p:nvSpPr>
        <p:spPr>
          <a:xfrm>
            <a:off x="593963" y="987574"/>
            <a:ext cx="316835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838839-0EEB-4223-846E-A457358D8961}"/>
              </a:ext>
            </a:extLst>
          </p:cNvPr>
          <p:cNvSpPr/>
          <p:nvPr/>
        </p:nvSpPr>
        <p:spPr>
          <a:xfrm>
            <a:off x="233922" y="987574"/>
            <a:ext cx="480053" cy="1584176"/>
          </a:xfrm>
          <a:prstGeom prst="rect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Types de questions limités.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EA0CA2C-A66F-4C65-BA79-7C0E5D61B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348" y="2995642"/>
            <a:ext cx="2376676" cy="13284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93757C-3146-4CD3-BB52-6EF374766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516" y="1150209"/>
            <a:ext cx="1180866" cy="11808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3D913C7-C7B1-444E-97CB-86DCC3A9972B}"/>
              </a:ext>
            </a:extLst>
          </p:cNvPr>
          <p:cNvSpPr txBox="1"/>
          <p:nvPr/>
        </p:nvSpPr>
        <p:spPr>
          <a:xfrm>
            <a:off x="179512" y="42178"/>
            <a:ext cx="11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Difficultés</a:t>
            </a:r>
          </a:p>
        </p:txBody>
      </p:sp>
    </p:spTree>
    <p:extLst>
      <p:ext uri="{BB962C8B-B14F-4D97-AF65-F5344CB8AC3E}">
        <p14:creationId xmlns:p14="http://schemas.microsoft.com/office/powerpoint/2010/main" val="25773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85F94E71-B4EE-46FA-8EBB-4160D108E0F8}"/>
              </a:ext>
            </a:extLst>
          </p:cNvPr>
          <p:cNvSpPr txBox="1"/>
          <p:nvPr/>
        </p:nvSpPr>
        <p:spPr>
          <a:xfrm>
            <a:off x="179512" y="421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Wiris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5227F6-A16A-477F-9375-965430EB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" y="51470"/>
            <a:ext cx="4929483" cy="2227213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39670D3-3803-46BE-AFA3-079F94DA7993}"/>
              </a:ext>
            </a:extLst>
          </p:cNvPr>
          <p:cNvCxnSpPr>
            <a:cxnSpLocks/>
          </p:cNvCxnSpPr>
          <p:nvPr/>
        </p:nvCxnSpPr>
        <p:spPr>
          <a:xfrm flipH="1">
            <a:off x="3707904" y="1639618"/>
            <a:ext cx="561942" cy="68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0A1BAFA-9603-47D2-8C0B-2F6244D32E2F}"/>
              </a:ext>
            </a:extLst>
          </p:cNvPr>
          <p:cNvSpPr/>
          <p:nvPr/>
        </p:nvSpPr>
        <p:spPr>
          <a:xfrm>
            <a:off x="4269846" y="1144569"/>
            <a:ext cx="2030346" cy="864096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Notation mathématique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Intégrales, matrices, etc.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1D08F4-588E-4AA7-B9CD-836C3CC8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23678"/>
            <a:ext cx="3172613" cy="2408749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B596706-BABA-492D-9463-A139DC278D0E}"/>
              </a:ext>
            </a:extLst>
          </p:cNvPr>
          <p:cNvCxnSpPr>
            <a:cxnSpLocks/>
          </p:cNvCxnSpPr>
          <p:nvPr/>
        </p:nvCxnSpPr>
        <p:spPr>
          <a:xfrm flipH="1" flipV="1">
            <a:off x="971600" y="3662076"/>
            <a:ext cx="288032" cy="488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CACBD-7F24-40C8-8510-A396DA8F2D4B}"/>
              </a:ext>
            </a:extLst>
          </p:cNvPr>
          <p:cNvSpPr/>
          <p:nvPr/>
        </p:nvSpPr>
        <p:spPr>
          <a:xfrm>
            <a:off x="1232259" y="3662076"/>
            <a:ext cx="2030346" cy="1017119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Calcul formel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6+6x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=2x+2x+2x+3+3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091AE9-7549-47A3-8E6C-B06841C94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78" y="2878853"/>
            <a:ext cx="4963218" cy="18671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D97D1B-F5BC-409A-8697-09AF46F92955}"/>
              </a:ext>
            </a:extLst>
          </p:cNvPr>
          <p:cNvSpPr/>
          <p:nvPr/>
        </p:nvSpPr>
        <p:spPr>
          <a:xfrm>
            <a:off x="6660232" y="1923677"/>
            <a:ext cx="2030346" cy="955175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Questions génériques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Racine(</a:t>
            </a:r>
            <a:r>
              <a:rPr lang="fr-FR" sz="1400" dirty="0" err="1">
                <a:solidFill>
                  <a:schemeClr val="tx1"/>
                </a:solidFill>
              </a:rPr>
              <a:t>a·a·p</a:t>
            </a:r>
            <a:r>
              <a:rPr lang="fr-FR" sz="1400" dirty="0">
                <a:solidFill>
                  <a:schemeClr val="tx1"/>
                </a:solidFill>
              </a:rPr>
              <a:t>);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a et p aléatoires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9D54669-EA27-4F1D-85D2-7C9DD63B3143}"/>
              </a:ext>
            </a:extLst>
          </p:cNvPr>
          <p:cNvCxnSpPr>
            <a:cxnSpLocks/>
          </p:cNvCxnSpPr>
          <p:nvPr/>
        </p:nvCxnSpPr>
        <p:spPr>
          <a:xfrm flipH="1">
            <a:off x="4689203" y="2608835"/>
            <a:ext cx="1971029" cy="779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AA21EC-0AAE-4C72-B638-75F6DE52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42" y="0"/>
            <a:ext cx="6975116" cy="514350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B76E6D4-B7BF-4318-8377-C3A3A2DFF097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83518"/>
            <a:ext cx="720080" cy="495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DC55E3-AA7A-49EE-8572-A95013B85FCA}"/>
              </a:ext>
            </a:extLst>
          </p:cNvPr>
          <p:cNvSpPr/>
          <p:nvPr/>
        </p:nvSpPr>
        <p:spPr>
          <a:xfrm>
            <a:off x="5364088" y="483518"/>
            <a:ext cx="2030346" cy="1368152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Calcul formel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On peut choisir d’accepter toute réponse « mathématiquement égale »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3632CDF-A402-4F74-8BBC-85864FD38AC8}"/>
              </a:ext>
            </a:extLst>
          </p:cNvPr>
          <p:cNvCxnSpPr>
            <a:cxnSpLocks/>
          </p:cNvCxnSpPr>
          <p:nvPr/>
        </p:nvCxnSpPr>
        <p:spPr>
          <a:xfrm flipH="1" flipV="1">
            <a:off x="5280938" y="2607755"/>
            <a:ext cx="720080" cy="495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7199B5-D127-45B8-87E0-7AC49CAB68A3}"/>
              </a:ext>
            </a:extLst>
          </p:cNvPr>
          <p:cNvSpPr/>
          <p:nvPr/>
        </p:nvSpPr>
        <p:spPr>
          <a:xfrm>
            <a:off x="6001018" y="2607755"/>
            <a:ext cx="2675438" cy="1188131"/>
          </a:xfrm>
          <a:prstGeom prst="rect">
            <a:avLst/>
          </a:prstGeom>
          <a:noFill/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Correction générée</a:t>
            </a:r>
          </a:p>
          <a:p>
            <a:pPr algn="ctr"/>
            <a:endParaRPr lang="fr-FR" sz="1400" dirty="0">
              <a:solidFill>
                <a:srgbClr val="EC1D24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On génère une réponse qui dépend des paramètres et qui peut inclure des graphiques.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F82B5F88-7F5B-4D2F-A3B7-0B6D1B8DC24F}"/>
              </a:ext>
            </a:extLst>
          </p:cNvPr>
          <p:cNvSpPr/>
          <p:nvPr/>
        </p:nvSpPr>
        <p:spPr>
          <a:xfrm>
            <a:off x="4860032" y="1491630"/>
            <a:ext cx="216024" cy="365187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21C1384-AB08-4F9D-9DF4-998248AEEE44}"/>
              </a:ext>
            </a:extLst>
          </p:cNvPr>
          <p:cNvSpPr/>
          <p:nvPr/>
        </p:nvSpPr>
        <p:spPr>
          <a:xfrm>
            <a:off x="1113282" y="915566"/>
            <a:ext cx="2448272" cy="3456384"/>
          </a:xfrm>
          <a:prstGeom prst="roundRect">
            <a:avLst/>
          </a:prstGeom>
          <a:solidFill>
            <a:srgbClr val="202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N-1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676184-5C2C-4959-8BA1-BC01EAFB24FE}"/>
              </a:ext>
            </a:extLst>
          </p:cNvPr>
          <p:cNvSpPr/>
          <p:nvPr/>
        </p:nvSpPr>
        <p:spPr>
          <a:xfrm>
            <a:off x="5474434" y="920316"/>
            <a:ext cx="2448272" cy="34563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>
                <a:solidFill>
                  <a:srgbClr val="EC1D24"/>
                </a:solidFill>
              </a:rPr>
              <a:t>Semaine N</a:t>
            </a:r>
          </a:p>
        </p:txBody>
      </p:sp>
      <p:sp>
        <p:nvSpPr>
          <p:cNvPr id="6" name="Rectangle : avec coin arrondi et coin rogné en haut 5">
            <a:extLst>
              <a:ext uri="{FF2B5EF4-FFF2-40B4-BE49-F238E27FC236}">
                <a16:creationId xmlns:a16="http://schemas.microsoft.com/office/drawing/2014/main" id="{95136F75-F819-4729-9949-594706F32853}"/>
              </a:ext>
            </a:extLst>
          </p:cNvPr>
          <p:cNvSpPr/>
          <p:nvPr/>
        </p:nvSpPr>
        <p:spPr>
          <a:xfrm>
            <a:off x="5582446" y="1496380"/>
            <a:ext cx="2232248" cy="1152128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  <a:p>
            <a:pPr marR="0" algn="ctr" rtl="0"/>
            <a:endParaRPr lang="fr-FR" sz="1200" b="0" i="0" u="none" strike="noStrike" baseline="0" dirty="0">
              <a:solidFill>
                <a:prstClr val="black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2 tentatives → moyenne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3</a:t>
            </a:r>
            <a:r>
              <a:rPr lang="fr-FR" sz="1200" b="0" i="0" u="none" strike="noStrike" baseline="30000" dirty="0">
                <a:solidFill>
                  <a:prstClr val="black"/>
                </a:solidFill>
                <a:latin typeface="+mj-lt"/>
              </a:rPr>
              <a:t>ème</a:t>
            </a:r>
            <a:r>
              <a:rPr lang="fr-FR" sz="1200" b="0" i="0" u="none" strike="noStrike" baseline="0" dirty="0">
                <a:solidFill>
                  <a:prstClr val="black"/>
                </a:solidFill>
                <a:latin typeface="+mj-lt"/>
              </a:rPr>
              <a:t> tentative possible en fin de semestre</a:t>
            </a:r>
          </a:p>
        </p:txBody>
      </p:sp>
      <p:sp>
        <p:nvSpPr>
          <p:cNvPr id="7" name="Rectangle : avec coin arrondi et coin rogné en haut 6">
            <a:extLst>
              <a:ext uri="{FF2B5EF4-FFF2-40B4-BE49-F238E27FC236}">
                <a16:creationId xmlns:a16="http://schemas.microsoft.com/office/drawing/2014/main" id="{0C5F2F26-E700-4E76-A07C-629B5F2B7044}"/>
              </a:ext>
            </a:extLst>
          </p:cNvPr>
          <p:cNvSpPr/>
          <p:nvPr/>
        </p:nvSpPr>
        <p:spPr>
          <a:xfrm>
            <a:off x="1221294" y="1496380"/>
            <a:ext cx="2232248" cy="1152128"/>
          </a:xfrm>
          <a:prstGeom prst="snipRoundRect">
            <a:avLst/>
          </a:prstGeom>
          <a:solidFill>
            <a:schemeClr val="bg1"/>
          </a:solidFill>
          <a:ln w="12700">
            <a:solidFill>
              <a:srgbClr val="EC1D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prstClr val="black"/>
                </a:solidFill>
                <a:latin typeface="+mj-lt"/>
              </a:rPr>
              <a:t>Test fixe et évalué N-1</a:t>
            </a:r>
            <a:endParaRPr lang="fr-FR" sz="1200" b="0" i="0" u="none" strike="noStrike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tangle : avec coin arrondi et coin rogné en haut 7">
            <a:extLst>
              <a:ext uri="{FF2B5EF4-FFF2-40B4-BE49-F238E27FC236}">
                <a16:creationId xmlns:a16="http://schemas.microsoft.com/office/drawing/2014/main" id="{4120311A-3137-4F97-BCD8-B06FCDCBF0A4}"/>
              </a:ext>
            </a:extLst>
          </p:cNvPr>
          <p:cNvSpPr/>
          <p:nvPr/>
        </p:nvSpPr>
        <p:spPr>
          <a:xfrm>
            <a:off x="1221294" y="2762673"/>
            <a:ext cx="2232248" cy="1152128"/>
          </a:xfrm>
          <a:prstGeom prst="snipRoundRect">
            <a:avLst/>
          </a:prstGeom>
          <a:solidFill>
            <a:srgbClr val="EC1D2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schemeClr val="bg1"/>
                </a:solidFill>
                <a:latin typeface="+mj-lt"/>
              </a:rPr>
              <a:t>Test d’entraînement N</a:t>
            </a:r>
            <a:endParaRPr lang="fr-FR" sz="1200" b="0" i="0" u="none" strike="noStrike" dirty="0">
              <a:solidFill>
                <a:schemeClr val="bg1"/>
              </a:solidFill>
              <a:latin typeface="+mj-lt"/>
            </a:endParaRPr>
          </a:p>
          <a:p>
            <a:pPr marR="0" algn="ctr" rtl="0"/>
            <a:endParaRPr lang="fr-FR" sz="12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schemeClr val="bg1"/>
                </a:solidFill>
                <a:latin typeface="+mj-lt"/>
              </a:rPr>
              <a:t>Avec questions </a:t>
            </a:r>
            <a:r>
              <a:rPr lang="fr-FR" sz="1200" b="0" i="0" u="none" strike="noStrike" baseline="0" dirty="0" err="1">
                <a:solidFill>
                  <a:schemeClr val="bg1"/>
                </a:solidFill>
                <a:latin typeface="+mj-lt"/>
              </a:rPr>
              <a:t>wiris</a:t>
            </a:r>
            <a:endParaRPr lang="fr-FR" sz="12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Score + correction générée</a:t>
            </a:r>
          </a:p>
          <a:p>
            <a:pPr marL="171450" marR="0" indent="-171450" algn="l" rtl="0">
              <a:buFont typeface="Arial" panose="020B0604020202020204" pitchFamily="34" charset="0"/>
              <a:buChar char="•"/>
            </a:pPr>
            <a:r>
              <a:rPr lang="fr-FR" sz="1200" b="0" i="0" u="none" strike="noStrike" baseline="0" dirty="0">
                <a:solidFill>
                  <a:schemeClr val="bg1"/>
                </a:solidFill>
                <a:latin typeface="+mj-lt"/>
              </a:rPr>
              <a:t>Non noté, illimité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CD1F8C4-8251-46AA-953E-53511B9DD6E2}"/>
              </a:ext>
            </a:extLst>
          </p:cNvPr>
          <p:cNvCxnSpPr>
            <a:stCxn id="8" idx="0"/>
            <a:endCxn id="6" idx="2"/>
          </p:cNvCxnSpPr>
          <p:nvPr/>
        </p:nvCxnSpPr>
        <p:spPr>
          <a:xfrm flipV="1">
            <a:off x="3453542" y="2072444"/>
            <a:ext cx="2128904" cy="1266293"/>
          </a:xfrm>
          <a:prstGeom prst="straightConnector1">
            <a:avLst/>
          </a:prstGeom>
          <a:ln w="22225">
            <a:solidFill>
              <a:srgbClr val="EC1D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avec coin arrondi et coin rogné en haut 15">
            <a:extLst>
              <a:ext uri="{FF2B5EF4-FFF2-40B4-BE49-F238E27FC236}">
                <a16:creationId xmlns:a16="http://schemas.microsoft.com/office/drawing/2014/main" id="{DDE17533-2EC4-4053-B1E0-8F9D316CD23F}"/>
              </a:ext>
            </a:extLst>
          </p:cNvPr>
          <p:cNvSpPr/>
          <p:nvPr/>
        </p:nvSpPr>
        <p:spPr>
          <a:xfrm>
            <a:off x="5582446" y="2786135"/>
            <a:ext cx="2232248" cy="1152128"/>
          </a:xfrm>
          <a:prstGeom prst="snipRoundRect">
            <a:avLst/>
          </a:prstGeom>
          <a:solidFill>
            <a:srgbClr val="EC1D24"/>
          </a:solidFill>
          <a:ln w="1270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algn="ctr" rtl="0"/>
            <a:r>
              <a:rPr lang="fr-FR" sz="1200" b="1" i="0" u="none" strike="noStrike" dirty="0">
                <a:solidFill>
                  <a:schemeClr val="bg1"/>
                </a:solidFill>
                <a:latin typeface="+mj-lt"/>
              </a:rPr>
              <a:t>Test d’entraînement N+1</a:t>
            </a:r>
            <a:endParaRPr lang="fr-FR" sz="1200" b="0" i="0" u="none" strike="noStrik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9325C4-65BE-46B4-A6FB-4922B92A7927}"/>
              </a:ext>
            </a:extLst>
          </p:cNvPr>
          <p:cNvSpPr txBox="1"/>
          <p:nvPr/>
        </p:nvSpPr>
        <p:spPr>
          <a:xfrm rot="19737168">
            <a:off x="3895948" y="2382148"/>
            <a:ext cx="135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Travail en classe</a:t>
            </a:r>
          </a:p>
          <a:p>
            <a:r>
              <a:rPr lang="fr-FR" sz="1400" dirty="0">
                <a:solidFill>
                  <a:srgbClr val="EC1D24"/>
                </a:solidFill>
              </a:rPr>
              <a:t>Et à la maison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8760A37-F3CD-45C6-8CC5-2D7E52F3885D}"/>
              </a:ext>
            </a:extLst>
          </p:cNvPr>
          <p:cNvSpPr txBox="1"/>
          <p:nvPr/>
        </p:nvSpPr>
        <p:spPr>
          <a:xfrm>
            <a:off x="179512" y="42178"/>
            <a:ext cx="31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Tests hebdomadaires avec </a:t>
            </a:r>
            <a:r>
              <a:rPr lang="fr-FR" dirty="0" err="1">
                <a:solidFill>
                  <a:schemeClr val="bg1"/>
                </a:solidFill>
              </a:rPr>
              <a:t>wiris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4F5D897-CF33-484E-A0EA-8BE6A039A006}"/>
              </a:ext>
            </a:extLst>
          </p:cNvPr>
          <p:cNvCxnSpPr/>
          <p:nvPr/>
        </p:nvCxnSpPr>
        <p:spPr>
          <a:xfrm>
            <a:off x="4554132" y="699542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65F9CD-413E-492F-81D8-FEED95A72584}"/>
              </a:ext>
            </a:extLst>
          </p:cNvPr>
          <p:cNvCxnSpPr>
            <a:cxnSpLocks/>
          </p:cNvCxnSpPr>
          <p:nvPr/>
        </p:nvCxnSpPr>
        <p:spPr>
          <a:xfrm flipH="1">
            <a:off x="0" y="27157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re 16">
            <a:extLst>
              <a:ext uri="{FF2B5EF4-FFF2-40B4-BE49-F238E27FC236}">
                <a16:creationId xmlns:a16="http://schemas.microsoft.com/office/drawing/2014/main" id="{A8B005DE-181F-43BC-998A-3A376ACF313F}"/>
              </a:ext>
            </a:extLst>
          </p:cNvPr>
          <p:cNvSpPr/>
          <p:nvPr/>
        </p:nvSpPr>
        <p:spPr>
          <a:xfrm>
            <a:off x="1384838" y="1389058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>
                <a:solidFill>
                  <a:schemeClr val="bg1"/>
                </a:solidFill>
              </a:rPr>
              <a:t>Engagement actif</a:t>
            </a: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9F15C57D-009C-42BE-B191-660DD8A2C874}"/>
              </a:ext>
            </a:extLst>
          </p:cNvPr>
          <p:cNvSpPr/>
          <p:nvPr/>
        </p:nvSpPr>
        <p:spPr>
          <a:xfrm>
            <a:off x="448734" y="1389058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>
                <a:solidFill>
                  <a:schemeClr val="bg1"/>
                </a:solidFill>
              </a:rPr>
              <a:t>Attention</a:t>
            </a:r>
          </a:p>
        </p:txBody>
      </p:sp>
      <p:sp>
        <p:nvSpPr>
          <p:cNvPr id="20" name="Cylindre 19">
            <a:extLst>
              <a:ext uri="{FF2B5EF4-FFF2-40B4-BE49-F238E27FC236}">
                <a16:creationId xmlns:a16="http://schemas.microsoft.com/office/drawing/2014/main" id="{6AFBDC94-8F9B-426E-A16D-5854D5C8D8A9}"/>
              </a:ext>
            </a:extLst>
          </p:cNvPr>
          <p:cNvSpPr/>
          <p:nvPr/>
        </p:nvSpPr>
        <p:spPr>
          <a:xfrm>
            <a:off x="3238967" y="1399246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 err="1">
                <a:solidFill>
                  <a:schemeClr val="bg1"/>
                </a:solidFill>
              </a:rPr>
              <a:t>Consoli-dation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21" name="Cylindre 20">
            <a:extLst>
              <a:ext uri="{FF2B5EF4-FFF2-40B4-BE49-F238E27FC236}">
                <a16:creationId xmlns:a16="http://schemas.microsoft.com/office/drawing/2014/main" id="{266A6029-E2E3-4CD4-9EFD-02E1DACF9489}"/>
              </a:ext>
            </a:extLst>
          </p:cNvPr>
          <p:cNvSpPr/>
          <p:nvPr/>
        </p:nvSpPr>
        <p:spPr>
          <a:xfrm>
            <a:off x="2302863" y="1399246"/>
            <a:ext cx="648071" cy="1172504"/>
          </a:xfrm>
          <a:prstGeom prst="can">
            <a:avLst>
              <a:gd name="adj" fmla="val 17518"/>
            </a:avLst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3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8B79B523-3F39-47DD-8FB7-AE63B90EF284}"/>
              </a:ext>
            </a:extLst>
          </p:cNvPr>
          <p:cNvSpPr/>
          <p:nvPr/>
        </p:nvSpPr>
        <p:spPr>
          <a:xfrm>
            <a:off x="304718" y="862036"/>
            <a:ext cx="3897243" cy="576063"/>
          </a:xfrm>
          <a:prstGeom prst="cube">
            <a:avLst/>
          </a:prstGeom>
          <a:solidFill>
            <a:srgbClr val="202020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EC1D24"/>
                </a:solidFill>
              </a:rPr>
              <a:t>Apprentissage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6B1E81F-D143-46A6-879A-DBB2F450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79" y="748516"/>
            <a:ext cx="2810683" cy="1890148"/>
          </a:xfrm>
          <a:prstGeom prst="rect">
            <a:avLst/>
          </a:prstGeom>
          <a:ln>
            <a:solidFill>
              <a:srgbClr val="202020"/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F2067FB-E9E0-48A2-82F1-E373DF0D461B}"/>
              </a:ext>
            </a:extLst>
          </p:cNvPr>
          <p:cNvSpPr txBox="1"/>
          <p:nvPr/>
        </p:nvSpPr>
        <p:spPr>
          <a:xfrm>
            <a:off x="5934491" y="748516"/>
            <a:ext cx="851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C1D24"/>
                </a:solidFill>
              </a:rPr>
              <a:t>Effet Test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DA239D-ABF3-4CAC-995A-5E8A184CDB42}"/>
              </a:ext>
            </a:extLst>
          </p:cNvPr>
          <p:cNvSpPr txBox="1"/>
          <p:nvPr/>
        </p:nvSpPr>
        <p:spPr>
          <a:xfrm>
            <a:off x="8028385" y="1853992"/>
            <a:ext cx="1115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fr-FR" sz="1000" b="0" i="1" u="none" strike="noStrike" dirty="0">
                <a:solidFill>
                  <a:prstClr val="black"/>
                </a:solidFill>
                <a:latin typeface="Liberation Sans" panose="020B0604020202020204" pitchFamily="34" charset="0"/>
              </a:rPr>
              <a:t>Steve Masson</a:t>
            </a:r>
            <a:endParaRPr lang="fr-FR" sz="1000" b="0" i="0" u="none" strike="noStrike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 algn="ctr"/>
            <a:r>
              <a:rPr lang="fr-FR" sz="1000" b="0" i="1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«Activer ses neurones», </a:t>
            </a:r>
          </a:p>
          <a:p>
            <a:pPr marR="0" algn="ctr"/>
            <a:r>
              <a:rPr lang="fr-FR" sz="1000" b="0" i="1" u="none" strike="noStrike" baseline="0" dirty="0">
                <a:solidFill>
                  <a:prstClr val="black"/>
                </a:solidFill>
                <a:latin typeface="Liberation Sans" panose="020B0604020202020204" pitchFamily="34" charset="0"/>
              </a:rPr>
              <a:t>page 83</a:t>
            </a:r>
            <a:endParaRPr lang="fr-FR" sz="1000" b="0" i="0" u="none" strike="noStrike" baseline="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endParaRPr lang="fr-FR" sz="10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24A73F9-B766-4995-A8A2-2CB7DBE4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40377"/>
            <a:ext cx="3042409" cy="19030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BB6350A-7A8B-4151-B005-FD1DF51F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058" y="3190544"/>
            <a:ext cx="3946017" cy="106666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056CBB4C-DED4-4BE3-B017-D066A6E8290A}"/>
              </a:ext>
            </a:extLst>
          </p:cNvPr>
          <p:cNvSpPr txBox="1"/>
          <p:nvPr/>
        </p:nvSpPr>
        <p:spPr>
          <a:xfrm>
            <a:off x="179512" y="42178"/>
            <a:ext cx="228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Avantages pour l’élève</a:t>
            </a:r>
          </a:p>
        </p:txBody>
      </p:sp>
    </p:spTree>
    <p:extLst>
      <p:ext uri="{BB962C8B-B14F-4D97-AF65-F5344CB8AC3E}">
        <p14:creationId xmlns:p14="http://schemas.microsoft.com/office/powerpoint/2010/main" val="2396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13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375</Words>
  <Application>Microsoft Office PowerPoint</Application>
  <PresentationFormat>Affichage à l'écran (16:9)</PresentationFormat>
  <Paragraphs>98</Paragraphs>
  <Slides>18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Liberation Sans</vt:lpstr>
      <vt:lpstr>Lucida Sans</vt:lpstr>
      <vt:lpstr>Roboto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Fandeur</dc:creator>
  <cp:lastModifiedBy>EDU-BOITARDF</cp:lastModifiedBy>
  <cp:revision>52</cp:revision>
  <dcterms:created xsi:type="dcterms:W3CDTF">2021-06-08T08:28:42Z</dcterms:created>
  <dcterms:modified xsi:type="dcterms:W3CDTF">2021-07-06T11:22:49Z</dcterms:modified>
</cp:coreProperties>
</file>