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72" r:id="rId5"/>
    <p:sldId id="259" r:id="rId6"/>
    <p:sldId id="260" r:id="rId7"/>
    <p:sldId id="270" r:id="rId8"/>
    <p:sldId id="261" r:id="rId9"/>
    <p:sldId id="262" r:id="rId10"/>
    <p:sldId id="263" r:id="rId11"/>
    <p:sldId id="264" r:id="rId12"/>
    <p:sldId id="273" r:id="rId13"/>
    <p:sldId id="271" r:id="rId14"/>
    <p:sldId id="265" r:id="rId15"/>
    <p:sldId id="267" r:id="rId16"/>
    <p:sldId id="268" r:id="rId17"/>
    <p:sldId id="269" r:id="rId18"/>
  </p:sldIdLst>
  <p:sldSz cx="9144000" cy="5143500" type="screen16x9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1D24"/>
    <a:srgbClr val="2020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>
        <p:scale>
          <a:sx n="100" d="100"/>
          <a:sy n="100" d="100"/>
        </p:scale>
        <p:origin x="1032" y="82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DE0AFB-6850-4C3E-B763-2FAF2DC3E7C8}" type="datetimeFigureOut">
              <a:rPr lang="fr-FR" smtClean="0"/>
              <a:t>24/06/2021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D81A38-2AC9-4BA8-A7E2-9FC7AE9F80A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35596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D81A38-2AC9-4BA8-A7E2-9FC7AE9F80A1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500134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1707654"/>
            <a:ext cx="8229600" cy="77931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TITRE DE LA CONFERENCE</a:t>
            </a:r>
          </a:p>
        </p:txBody>
      </p:sp>
      <p:sp>
        <p:nvSpPr>
          <p:cNvPr id="9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886144" y="4767262"/>
            <a:ext cx="3371711" cy="3188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dirty="0"/>
              <a:t>Votre Logo </a:t>
            </a:r>
          </a:p>
        </p:txBody>
      </p:sp>
      <p:sp>
        <p:nvSpPr>
          <p:cNvPr id="10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876256" y="4767262"/>
            <a:ext cx="2205608" cy="3247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A69C91C8-E6A1-4A63-86B3-54AF4195F488}" type="datetimeFigureOut">
              <a:rPr lang="fr-FR" smtClean="0"/>
              <a:pPr/>
              <a:t>24/06/2021</a:t>
            </a:fld>
            <a:r>
              <a:rPr lang="fr-FR" dirty="0"/>
              <a:t>  - Diapo </a:t>
            </a:r>
            <a:fld id="{AFE6AEB8-EC49-4492-B862-8BB9AF35C21D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0" hasCustomPrompt="1"/>
          </p:nvPr>
        </p:nvSpPr>
        <p:spPr>
          <a:xfrm>
            <a:off x="1871662" y="2715766"/>
            <a:ext cx="5400675" cy="504825"/>
          </a:xfrm>
          <a:prstGeom prst="rect">
            <a:avLst/>
          </a:prstGeom>
        </p:spPr>
        <p:txBody>
          <a:bodyPr/>
          <a:lstStyle>
            <a:lvl1pPr marL="342900" marR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3200">
                <a:latin typeface="Roboto" pitchFamily="2" charset="0"/>
                <a:ea typeface="Roboto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Intervenant :</a:t>
            </a:r>
            <a:r>
              <a:rPr lang="fr-FR" sz="2400" baseline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M.MOOMOOT</a:t>
            </a:r>
            <a:endParaRPr lang="fr-FR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65764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886144" y="4767262"/>
            <a:ext cx="3371711" cy="3188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dirty="0"/>
              <a:t>Votre Logo </a:t>
            </a: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876256" y="4767262"/>
            <a:ext cx="2205608" cy="3247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A69C91C8-E6A1-4A63-86B3-54AF4195F488}" type="datetimeFigureOut">
              <a:rPr lang="fr-FR" smtClean="0"/>
              <a:pPr/>
              <a:t>24/06/2021</a:t>
            </a:fld>
            <a:r>
              <a:rPr lang="fr-FR" dirty="0"/>
              <a:t>  - Diapo </a:t>
            </a:r>
            <a:fld id="{AFE6AEB8-EC49-4492-B862-8BB9AF35C21D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528942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e 7"/>
          <p:cNvGrpSpPr/>
          <p:nvPr userDrawn="1"/>
        </p:nvGrpSpPr>
        <p:grpSpPr>
          <a:xfrm>
            <a:off x="107504" y="1013862"/>
            <a:ext cx="2808312" cy="3430096"/>
            <a:chOff x="539552" y="1013862"/>
            <a:chExt cx="2808312" cy="3430096"/>
          </a:xfrm>
        </p:grpSpPr>
        <p:sp>
          <p:nvSpPr>
            <p:cNvPr id="4" name="Rectangle 3"/>
            <p:cNvSpPr/>
            <p:nvPr userDrawn="1"/>
          </p:nvSpPr>
          <p:spPr>
            <a:xfrm>
              <a:off x="539552" y="1059582"/>
              <a:ext cx="2808312" cy="3384376"/>
            </a:xfrm>
            <a:prstGeom prst="rect">
              <a:avLst/>
            </a:prstGeom>
            <a:solidFill>
              <a:srgbClr val="20202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" name="Rectangle 6"/>
            <p:cNvSpPr/>
            <p:nvPr userDrawn="1"/>
          </p:nvSpPr>
          <p:spPr>
            <a:xfrm>
              <a:off x="539552" y="1013862"/>
              <a:ext cx="2808312" cy="45719"/>
            </a:xfrm>
            <a:prstGeom prst="rect">
              <a:avLst/>
            </a:prstGeom>
            <a:solidFill>
              <a:srgbClr val="EC1D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9" name="Groupe 8"/>
          <p:cNvGrpSpPr/>
          <p:nvPr userDrawn="1"/>
        </p:nvGrpSpPr>
        <p:grpSpPr>
          <a:xfrm>
            <a:off x="6228184" y="1013862"/>
            <a:ext cx="2808312" cy="3430096"/>
            <a:chOff x="539552" y="1013862"/>
            <a:chExt cx="2808312" cy="3430096"/>
          </a:xfrm>
        </p:grpSpPr>
        <p:sp>
          <p:nvSpPr>
            <p:cNvPr id="10" name="Rectangle 9"/>
            <p:cNvSpPr/>
            <p:nvPr userDrawn="1"/>
          </p:nvSpPr>
          <p:spPr>
            <a:xfrm>
              <a:off x="539552" y="1059582"/>
              <a:ext cx="2808312" cy="3384376"/>
            </a:xfrm>
            <a:prstGeom prst="rect">
              <a:avLst/>
            </a:prstGeom>
            <a:solidFill>
              <a:srgbClr val="20202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539552" y="1013862"/>
              <a:ext cx="2808312" cy="45719"/>
            </a:xfrm>
            <a:prstGeom prst="rect">
              <a:avLst/>
            </a:prstGeom>
            <a:solidFill>
              <a:srgbClr val="EC1D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2" name="Groupe 11"/>
          <p:cNvGrpSpPr/>
          <p:nvPr userDrawn="1"/>
        </p:nvGrpSpPr>
        <p:grpSpPr>
          <a:xfrm>
            <a:off x="3167844" y="1013862"/>
            <a:ext cx="2808312" cy="3430096"/>
            <a:chOff x="539552" y="1013862"/>
            <a:chExt cx="2808312" cy="3430096"/>
          </a:xfrm>
        </p:grpSpPr>
        <p:sp>
          <p:nvSpPr>
            <p:cNvPr id="13" name="Rectangle 12"/>
            <p:cNvSpPr/>
            <p:nvPr userDrawn="1"/>
          </p:nvSpPr>
          <p:spPr>
            <a:xfrm>
              <a:off x="539552" y="1059582"/>
              <a:ext cx="2808312" cy="3384376"/>
            </a:xfrm>
            <a:prstGeom prst="rect">
              <a:avLst/>
            </a:prstGeom>
            <a:solidFill>
              <a:srgbClr val="20202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539552" y="1013862"/>
              <a:ext cx="2808312" cy="45719"/>
            </a:xfrm>
            <a:prstGeom prst="rect">
              <a:avLst/>
            </a:prstGeom>
            <a:solidFill>
              <a:srgbClr val="EC1D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886144" y="4767262"/>
            <a:ext cx="3371711" cy="3188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dirty="0"/>
              <a:t>Votre Logo </a:t>
            </a:r>
          </a:p>
        </p:txBody>
      </p:sp>
      <p:sp>
        <p:nvSpPr>
          <p:cNvPr id="1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876256" y="4767262"/>
            <a:ext cx="2205608" cy="3247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A69C91C8-E6A1-4A63-86B3-54AF4195F488}" type="datetimeFigureOut">
              <a:rPr lang="fr-FR" smtClean="0"/>
              <a:pPr/>
              <a:t>24/06/2021</a:t>
            </a:fld>
            <a:r>
              <a:rPr lang="fr-FR" dirty="0"/>
              <a:t>  - Diapo </a:t>
            </a:r>
            <a:fld id="{AFE6AEB8-EC49-4492-B862-8BB9AF35C21D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99901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Roboto" pitchFamily="2" charset="0"/>
                <a:ea typeface="Roboto" pitchFamily="2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9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886144" y="4767262"/>
            <a:ext cx="3371711" cy="3188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dirty="0"/>
              <a:t>Votre Logo </a:t>
            </a:r>
          </a:p>
        </p:txBody>
      </p:sp>
      <p:sp>
        <p:nvSpPr>
          <p:cNvPr id="10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876256" y="4767262"/>
            <a:ext cx="2205608" cy="3247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A69C91C8-E6A1-4A63-86B3-54AF4195F488}" type="datetimeFigureOut">
              <a:rPr lang="fr-FR" smtClean="0"/>
              <a:pPr/>
              <a:t>24/06/2021</a:t>
            </a:fld>
            <a:r>
              <a:rPr lang="fr-FR" dirty="0"/>
              <a:t>  - Diapo </a:t>
            </a:r>
            <a:fld id="{AFE6AEB8-EC49-4492-B862-8BB9AF35C21D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842392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</p:spPr>
        <p:txBody>
          <a:bodyPr/>
          <a:lstStyle>
            <a:lvl1pPr marL="342900" indent="-342900">
              <a:buFont typeface="Wingdings" panose="05000000000000000000" pitchFamily="2" charset="2"/>
              <a:buChar char="q"/>
              <a:defRPr sz="2000">
                <a:latin typeface="Roboto" pitchFamily="2" charset="0"/>
                <a:ea typeface="Roboto" pitchFamily="2" charset="0"/>
              </a:defRPr>
            </a:lvl1pPr>
            <a:lvl2pPr marL="742950" indent="-285750">
              <a:buFont typeface="Courier New" panose="02070309020205020404" pitchFamily="49" charset="0"/>
              <a:buChar char="o"/>
              <a:defRPr sz="1800">
                <a:latin typeface="Roboto" pitchFamily="2" charset="0"/>
                <a:ea typeface="Roboto" pitchFamily="2" charset="0"/>
              </a:defRPr>
            </a:lvl2pPr>
            <a:lvl3pPr marL="1143000" indent="-228600">
              <a:buFont typeface="Arial" panose="020B0604020202020204" pitchFamily="34" charset="0"/>
              <a:buChar char="•"/>
              <a:defRPr sz="1600">
                <a:latin typeface="Roboto" pitchFamily="2" charset="0"/>
                <a:ea typeface="Roboto" pitchFamily="2" charset="0"/>
              </a:defRPr>
            </a:lvl3pPr>
            <a:lvl4pPr marL="1600200" indent="-228600">
              <a:buFont typeface="Wingdings" panose="05000000000000000000" pitchFamily="2" charset="2"/>
              <a:buChar char="§"/>
              <a:defRPr sz="1400">
                <a:latin typeface="Roboto" pitchFamily="2" charset="0"/>
                <a:ea typeface="Roboto" pitchFamily="2" charset="0"/>
              </a:defRPr>
            </a:lvl4pPr>
            <a:lvl5pPr>
              <a:defRPr sz="1200">
                <a:latin typeface="Roboto" pitchFamily="2" charset="0"/>
                <a:ea typeface="Roboto" pitchFamily="2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</p:txBody>
      </p:sp>
      <p:sp>
        <p:nvSpPr>
          <p:cNvPr id="8" name="Espace réservé du titre 1"/>
          <p:cNvSpPr>
            <a:spLocks noGrp="1"/>
          </p:cNvSpPr>
          <p:nvPr>
            <p:ph type="title" hasCustomPrompt="1"/>
          </p:nvPr>
        </p:nvSpPr>
        <p:spPr>
          <a:xfrm>
            <a:off x="457200" y="699542"/>
            <a:ext cx="4042792" cy="43204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>
              <a:defRPr sz="2000"/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9" name="Espace réservé du contenu 2"/>
          <p:cNvSpPr>
            <a:spLocks noGrp="1"/>
          </p:cNvSpPr>
          <p:nvPr>
            <p:ph sz="half" idx="13"/>
          </p:nvPr>
        </p:nvSpPr>
        <p:spPr>
          <a:xfrm>
            <a:off x="4644008" y="1203598"/>
            <a:ext cx="4038600" cy="3394472"/>
          </a:xfrm>
          <a:prstGeom prst="rect">
            <a:avLst/>
          </a:prstGeom>
        </p:spPr>
        <p:txBody>
          <a:bodyPr/>
          <a:lstStyle>
            <a:lvl1pPr marL="342900" indent="-342900">
              <a:buFont typeface="Wingdings" panose="05000000000000000000" pitchFamily="2" charset="2"/>
              <a:buChar char="q"/>
              <a:defRPr sz="2000">
                <a:latin typeface="Roboto" pitchFamily="2" charset="0"/>
                <a:ea typeface="Roboto" pitchFamily="2" charset="0"/>
              </a:defRPr>
            </a:lvl1pPr>
            <a:lvl2pPr marL="742950" indent="-285750">
              <a:buFont typeface="Courier New" panose="02070309020205020404" pitchFamily="49" charset="0"/>
              <a:buChar char="o"/>
              <a:defRPr sz="1800">
                <a:latin typeface="Roboto" pitchFamily="2" charset="0"/>
                <a:ea typeface="Roboto" pitchFamily="2" charset="0"/>
              </a:defRPr>
            </a:lvl2pPr>
            <a:lvl3pPr marL="1143000" indent="-228600">
              <a:buFont typeface="Arial" panose="020B0604020202020204" pitchFamily="34" charset="0"/>
              <a:buChar char="•"/>
              <a:defRPr sz="1600">
                <a:latin typeface="Roboto" pitchFamily="2" charset="0"/>
                <a:ea typeface="Roboto" pitchFamily="2" charset="0"/>
              </a:defRPr>
            </a:lvl3pPr>
            <a:lvl4pPr marL="1600200" indent="-228600">
              <a:buFont typeface="Wingdings" panose="05000000000000000000" pitchFamily="2" charset="2"/>
              <a:buChar char="§"/>
              <a:defRPr sz="1400">
                <a:latin typeface="Roboto" pitchFamily="2" charset="0"/>
                <a:ea typeface="Roboto" pitchFamily="2" charset="0"/>
              </a:defRPr>
            </a:lvl4pPr>
            <a:lvl5pPr>
              <a:defRPr sz="1200">
                <a:latin typeface="Roboto" pitchFamily="2" charset="0"/>
                <a:ea typeface="Roboto" pitchFamily="2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</p:txBody>
      </p:sp>
      <p:sp>
        <p:nvSpPr>
          <p:cNvPr id="10" name="Espace réservé du titre 1"/>
          <p:cNvSpPr txBox="1">
            <a:spLocks/>
          </p:cNvSpPr>
          <p:nvPr userDrawn="1"/>
        </p:nvSpPr>
        <p:spPr>
          <a:xfrm>
            <a:off x="4652392" y="699542"/>
            <a:ext cx="4042792" cy="43204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fr-FR" sz="2000" kern="1200" dirty="0" smtClean="0">
                <a:solidFill>
                  <a:srgbClr val="FF0000"/>
                </a:solidFill>
                <a:latin typeface="Roboto" pitchFamily="2" charset="0"/>
                <a:ea typeface="Roboto" pitchFamily="2" charset="0"/>
                <a:cs typeface="+mj-cs"/>
              </a:defRPr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11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886144" y="4767262"/>
            <a:ext cx="3371711" cy="3188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dirty="0"/>
              <a:t>Votre Logo </a:t>
            </a:r>
          </a:p>
        </p:txBody>
      </p:sp>
      <p:sp>
        <p:nvSpPr>
          <p:cNvPr id="12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876256" y="4767262"/>
            <a:ext cx="2205608" cy="3247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A69C91C8-E6A1-4A63-86B3-54AF4195F488}" type="datetimeFigureOut">
              <a:rPr lang="fr-FR" smtClean="0"/>
              <a:pPr/>
              <a:t>24/06/2021</a:t>
            </a:fld>
            <a:r>
              <a:rPr lang="fr-FR" dirty="0"/>
              <a:t>  - Diapo </a:t>
            </a:r>
            <a:fld id="{AFE6AEB8-EC49-4492-B862-8BB9AF35C21D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254942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1821904" y="3984427"/>
            <a:ext cx="5486400" cy="425054"/>
          </a:xfrm>
          <a:prstGeom prst="rect">
            <a:avLst/>
          </a:prstGeom>
        </p:spPr>
        <p:txBody>
          <a:bodyPr anchor="b"/>
          <a:lstStyle>
            <a:lvl1pPr algn="ctr">
              <a:defRPr sz="2000" b="1"/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7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821904" y="843558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886144" y="4767262"/>
            <a:ext cx="3371711" cy="3188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dirty="0"/>
              <a:t>Votre Logo </a:t>
            </a:r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876256" y="4767262"/>
            <a:ext cx="2205608" cy="3247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A69C91C8-E6A1-4A63-86B3-54AF4195F488}" type="datetimeFigureOut">
              <a:rPr lang="fr-FR" smtClean="0"/>
              <a:pPr/>
              <a:t>24/06/2021</a:t>
            </a:fld>
            <a:r>
              <a:rPr lang="fr-FR" dirty="0"/>
              <a:t>  - Diapo </a:t>
            </a:r>
            <a:fld id="{AFE6AEB8-EC49-4492-B862-8BB9AF35C21D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689753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2536" y="484168"/>
            <a:ext cx="5928360" cy="424434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739438"/>
            <a:ext cx="3901440" cy="1866900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3365539"/>
            <a:ext cx="2301240" cy="929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46985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886144" y="4767262"/>
            <a:ext cx="3371711" cy="3188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dirty="0"/>
              <a:t>Votre Logo </a:t>
            </a:r>
          </a:p>
        </p:txBody>
      </p:sp>
      <p:sp>
        <p:nvSpPr>
          <p:cNvPr id="10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876256" y="4767262"/>
            <a:ext cx="2205608" cy="3247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A69C91C8-E6A1-4A63-86B3-54AF4195F488}" type="datetimeFigureOut">
              <a:rPr lang="fr-FR" smtClean="0"/>
              <a:pPr/>
              <a:t>24/06/2021</a:t>
            </a:fld>
            <a:r>
              <a:rPr lang="fr-FR" dirty="0"/>
              <a:t>  - Diapo </a:t>
            </a:r>
            <a:fld id="{AFE6AEB8-EC49-4492-B862-8BB9AF35C21D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563503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8" r:id="rId3"/>
    <p:sldLayoutId id="2147483651" r:id="rId4"/>
    <p:sldLayoutId id="2147483652" r:id="rId5"/>
    <p:sldLayoutId id="2147483654" r:id="rId6"/>
    <p:sldLayoutId id="2147483655" r:id="rId7"/>
  </p:sldLayoutIdLst>
  <p:txStyles>
    <p:titleStyle>
      <a:lvl1pPr algn="ctr" defTabSz="914400" rtl="0" eaLnBrk="1" latinLnBrk="0" hangingPunct="1">
        <a:spcBef>
          <a:spcPct val="0"/>
        </a:spcBef>
        <a:buNone/>
        <a:defRPr lang="fr-FR" sz="4000" kern="1200" dirty="0" smtClean="0">
          <a:solidFill>
            <a:srgbClr val="FF0000"/>
          </a:solidFill>
          <a:latin typeface="Roboto" pitchFamily="2" charset="0"/>
          <a:ea typeface="Roboto" pitchFamily="2" charset="0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hyperlink" Target="https://edu.ge.ch/moodle/mod/quiz/view.php?id=109518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67192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Connecteur droit 1">
            <a:extLst>
              <a:ext uri="{FF2B5EF4-FFF2-40B4-BE49-F238E27FC236}">
                <a16:creationId xmlns:a16="http://schemas.microsoft.com/office/drawing/2014/main" id="{8A3AAC7E-4B4A-4D6D-BD1E-3EC36B2890D3}"/>
              </a:ext>
            </a:extLst>
          </p:cNvPr>
          <p:cNvCxnSpPr/>
          <p:nvPr/>
        </p:nvCxnSpPr>
        <p:spPr>
          <a:xfrm>
            <a:off x="4554132" y="699542"/>
            <a:ext cx="0" cy="403244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Connecteur droit 2">
            <a:extLst>
              <a:ext uri="{FF2B5EF4-FFF2-40B4-BE49-F238E27FC236}">
                <a16:creationId xmlns:a16="http://schemas.microsoft.com/office/drawing/2014/main" id="{4D75A10D-42DC-4232-8D5A-927727DFCE0C}"/>
              </a:ext>
            </a:extLst>
          </p:cNvPr>
          <p:cNvCxnSpPr>
            <a:cxnSpLocks/>
          </p:cNvCxnSpPr>
          <p:nvPr/>
        </p:nvCxnSpPr>
        <p:spPr>
          <a:xfrm flipH="1">
            <a:off x="0" y="2715766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 4">
            <a:extLst>
              <a:ext uri="{FF2B5EF4-FFF2-40B4-BE49-F238E27FC236}">
                <a16:creationId xmlns:a16="http://schemas.microsoft.com/office/drawing/2014/main" id="{0B304F15-0AF3-4388-8272-FC6AD4522E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624" y="805867"/>
            <a:ext cx="2645736" cy="1858831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80D24F16-1BAB-471A-AE9A-D902EF609E32}"/>
              </a:ext>
            </a:extLst>
          </p:cNvPr>
          <p:cNvSpPr txBox="1"/>
          <p:nvPr/>
        </p:nvSpPr>
        <p:spPr>
          <a:xfrm>
            <a:off x="107504" y="713106"/>
            <a:ext cx="15472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>
                <a:solidFill>
                  <a:srgbClr val="EC1D24"/>
                </a:solidFill>
              </a:rPr>
              <a:t>Responsabilisation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588B647A-205D-4352-B7A0-E25FBE299D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0874" y="713106"/>
            <a:ext cx="2736618" cy="1937972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0490E065-F260-4401-B7F9-3AFF54F46C0A}"/>
              </a:ext>
            </a:extLst>
          </p:cNvPr>
          <p:cNvSpPr txBox="1"/>
          <p:nvPr/>
        </p:nvSpPr>
        <p:spPr>
          <a:xfrm>
            <a:off x="4537033" y="699542"/>
            <a:ext cx="12676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>
                <a:solidFill>
                  <a:srgbClr val="EC1D24"/>
                </a:solidFill>
              </a:rPr>
              <a:t>Différenciation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F2621974-D52F-42E0-BFD6-39E23BDD3C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5153" y="2950339"/>
            <a:ext cx="2788733" cy="1620141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2CA7E463-1DD2-428F-B49D-D22AE0F5D210}"/>
              </a:ext>
            </a:extLst>
          </p:cNvPr>
          <p:cNvSpPr txBox="1"/>
          <p:nvPr/>
        </p:nvSpPr>
        <p:spPr>
          <a:xfrm>
            <a:off x="141325" y="2748917"/>
            <a:ext cx="31206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>
                <a:solidFill>
                  <a:srgbClr val="EC1D24"/>
                </a:solidFill>
              </a:rPr>
              <a:t>Classes hétérogènes, élèves en difficulté</a:t>
            </a: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B21F7CDC-0137-41CF-A77E-96F257946B4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56176" y="3025989"/>
            <a:ext cx="1500422" cy="1675296"/>
          </a:xfrm>
          <a:prstGeom prst="rect">
            <a:avLst/>
          </a:prstGeom>
        </p:spPr>
      </p:pic>
      <p:sp>
        <p:nvSpPr>
          <p:cNvPr id="15" name="ZoneTexte 14">
            <a:extLst>
              <a:ext uri="{FF2B5EF4-FFF2-40B4-BE49-F238E27FC236}">
                <a16:creationId xmlns:a16="http://schemas.microsoft.com/office/drawing/2014/main" id="{DD95E14D-2845-4979-B86D-B6F8917CBA5B}"/>
              </a:ext>
            </a:extLst>
          </p:cNvPr>
          <p:cNvSpPr txBox="1"/>
          <p:nvPr/>
        </p:nvSpPr>
        <p:spPr>
          <a:xfrm>
            <a:off x="4535936" y="2728495"/>
            <a:ext cx="25753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>
                <a:solidFill>
                  <a:srgbClr val="EC1D24"/>
                </a:solidFill>
              </a:rPr>
              <a:t>Dédramatisation des évaluations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F9C4AACD-CC1D-47F9-974F-1EBF321CEBF8}"/>
              </a:ext>
            </a:extLst>
          </p:cNvPr>
          <p:cNvSpPr txBox="1"/>
          <p:nvPr/>
        </p:nvSpPr>
        <p:spPr>
          <a:xfrm>
            <a:off x="179512" y="42178"/>
            <a:ext cx="29016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Avantages spécifiques à </a:t>
            </a:r>
            <a:r>
              <a:rPr lang="fr-FR" dirty="0" err="1">
                <a:solidFill>
                  <a:schemeClr val="bg1"/>
                </a:solidFill>
              </a:rPr>
              <a:t>wiris</a:t>
            </a:r>
            <a:endParaRPr lang="fr-F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6750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2" grpId="0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Connecteur droit 1">
            <a:extLst>
              <a:ext uri="{FF2B5EF4-FFF2-40B4-BE49-F238E27FC236}">
                <a16:creationId xmlns:a16="http://schemas.microsoft.com/office/drawing/2014/main" id="{2331AD5E-6F17-4E51-93DC-7E88D25AADCC}"/>
              </a:ext>
            </a:extLst>
          </p:cNvPr>
          <p:cNvCxnSpPr/>
          <p:nvPr/>
        </p:nvCxnSpPr>
        <p:spPr>
          <a:xfrm>
            <a:off x="4554132" y="699542"/>
            <a:ext cx="0" cy="403244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Connecteur droit 2">
            <a:extLst>
              <a:ext uri="{FF2B5EF4-FFF2-40B4-BE49-F238E27FC236}">
                <a16:creationId xmlns:a16="http://schemas.microsoft.com/office/drawing/2014/main" id="{C6A266C0-5402-467E-AB84-A392A98B2323}"/>
              </a:ext>
            </a:extLst>
          </p:cNvPr>
          <p:cNvCxnSpPr>
            <a:cxnSpLocks/>
          </p:cNvCxnSpPr>
          <p:nvPr/>
        </p:nvCxnSpPr>
        <p:spPr>
          <a:xfrm flipH="1">
            <a:off x="0" y="2715766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 4">
            <a:extLst>
              <a:ext uri="{FF2B5EF4-FFF2-40B4-BE49-F238E27FC236}">
                <a16:creationId xmlns:a16="http://schemas.microsoft.com/office/drawing/2014/main" id="{A7FEDAEB-3D2E-4573-913F-C0E07BA1DE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624" y="1059583"/>
            <a:ext cx="2160239" cy="1637898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59C6E076-B638-48B2-9F44-8F324EA43335}"/>
              </a:ext>
            </a:extLst>
          </p:cNvPr>
          <p:cNvSpPr txBox="1"/>
          <p:nvPr/>
        </p:nvSpPr>
        <p:spPr>
          <a:xfrm>
            <a:off x="107504" y="713106"/>
            <a:ext cx="25946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>
                <a:solidFill>
                  <a:srgbClr val="EC1D24"/>
                </a:solidFill>
              </a:rPr>
              <a:t>Observation du travail des élèves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31EA7C03-21BB-4DDC-92D3-90C3D42C5A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8144" y="882147"/>
            <a:ext cx="2862531" cy="1786636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5ECEA298-29F3-4C9B-9DE6-DABEFEDA507E}"/>
              </a:ext>
            </a:extLst>
          </p:cNvPr>
          <p:cNvSpPr txBox="1"/>
          <p:nvPr/>
        </p:nvSpPr>
        <p:spPr>
          <a:xfrm>
            <a:off x="4572000" y="690465"/>
            <a:ext cx="29232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>
                <a:solidFill>
                  <a:srgbClr val="EC1D24"/>
                </a:solidFill>
              </a:rPr>
              <a:t>Beaucoup de notes, beaucoup d’infos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182632AA-684F-473F-9316-F15DD8A8F8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2778" y="2894603"/>
            <a:ext cx="2484544" cy="1802658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30CEDE99-A0EB-43E8-BFEE-843C3FDCF954}"/>
              </a:ext>
            </a:extLst>
          </p:cNvPr>
          <p:cNvSpPr txBox="1"/>
          <p:nvPr/>
        </p:nvSpPr>
        <p:spPr>
          <a:xfrm>
            <a:off x="100042" y="2699926"/>
            <a:ext cx="19859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>
                <a:solidFill>
                  <a:srgbClr val="EC1D24"/>
                </a:solidFill>
              </a:rPr>
              <a:t>Evaluation moins biaisée</a:t>
            </a: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650CDB5B-D18F-4453-8A82-5846E3E6AD7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81068" y="2668783"/>
            <a:ext cx="3007355" cy="2000428"/>
          </a:xfrm>
          <a:prstGeom prst="rect">
            <a:avLst/>
          </a:prstGeom>
        </p:spPr>
      </p:pic>
      <p:sp>
        <p:nvSpPr>
          <p:cNvPr id="15" name="ZoneTexte 14">
            <a:extLst>
              <a:ext uri="{FF2B5EF4-FFF2-40B4-BE49-F238E27FC236}">
                <a16:creationId xmlns:a16="http://schemas.microsoft.com/office/drawing/2014/main" id="{2F77B6B7-4225-48C6-96BA-33B6AF536977}"/>
              </a:ext>
            </a:extLst>
          </p:cNvPr>
          <p:cNvSpPr txBox="1"/>
          <p:nvPr/>
        </p:nvSpPr>
        <p:spPr>
          <a:xfrm>
            <a:off x="4572000" y="2697481"/>
            <a:ext cx="15831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>
                <a:solidFill>
                  <a:srgbClr val="EC1D24"/>
                </a:solidFill>
              </a:rPr>
              <a:t>Répétition espacée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7C281EE8-A5C4-47B0-B676-CB9E02C831DB}"/>
              </a:ext>
            </a:extLst>
          </p:cNvPr>
          <p:cNvSpPr txBox="1"/>
          <p:nvPr/>
        </p:nvSpPr>
        <p:spPr>
          <a:xfrm>
            <a:off x="179512" y="42178"/>
            <a:ext cx="2820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Avantages pour l’enseignant</a:t>
            </a:r>
          </a:p>
        </p:txBody>
      </p:sp>
    </p:spTree>
    <p:extLst>
      <p:ext uri="{BB962C8B-B14F-4D97-AF65-F5344CB8AC3E}">
        <p14:creationId xmlns:p14="http://schemas.microsoft.com/office/powerpoint/2010/main" val="3185389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2" grpId="0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1A37368-DC74-4AE2-A5DF-7A3BBCBC8974}"/>
              </a:ext>
            </a:extLst>
          </p:cNvPr>
          <p:cNvSpPr/>
          <p:nvPr/>
        </p:nvSpPr>
        <p:spPr>
          <a:xfrm>
            <a:off x="5381685" y="987574"/>
            <a:ext cx="3168352" cy="1584176"/>
          </a:xfrm>
          <a:prstGeom prst="rect">
            <a:avLst/>
          </a:prstGeom>
          <a:solidFill>
            <a:schemeClr val="bg1"/>
          </a:solidFill>
          <a:ln>
            <a:solidFill>
              <a:srgbClr val="2020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00" dirty="0">
              <a:solidFill>
                <a:schemeClr val="bg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0C68A67-4A6E-4DC0-A908-5D354B278198}"/>
              </a:ext>
            </a:extLst>
          </p:cNvPr>
          <p:cNvSpPr/>
          <p:nvPr/>
        </p:nvSpPr>
        <p:spPr>
          <a:xfrm>
            <a:off x="5021644" y="987574"/>
            <a:ext cx="480053" cy="1584176"/>
          </a:xfrm>
          <a:prstGeom prst="rect">
            <a:avLst/>
          </a:prstGeom>
          <a:solidFill>
            <a:srgbClr val="202020"/>
          </a:solidFill>
          <a:ln>
            <a:solidFill>
              <a:srgbClr val="2020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FR" sz="1400" dirty="0">
                <a:solidFill>
                  <a:srgbClr val="EC1D24"/>
                </a:solidFill>
              </a:rPr>
              <a:t>Exemple </a:t>
            </a:r>
            <a:r>
              <a:rPr lang="fr-FR" sz="1400" dirty="0" err="1">
                <a:solidFill>
                  <a:srgbClr val="EC1D24"/>
                </a:solidFill>
              </a:rPr>
              <a:t>Wiris</a:t>
            </a:r>
            <a:endParaRPr lang="fr-FR" sz="1400" dirty="0">
              <a:solidFill>
                <a:srgbClr val="EC1D24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1B0FD18-0A9B-41A6-B879-56259DE47171}"/>
              </a:ext>
            </a:extLst>
          </p:cNvPr>
          <p:cNvSpPr/>
          <p:nvPr/>
        </p:nvSpPr>
        <p:spPr>
          <a:xfrm>
            <a:off x="579849" y="2931790"/>
            <a:ext cx="3168352" cy="1584176"/>
          </a:xfrm>
          <a:prstGeom prst="rect">
            <a:avLst/>
          </a:prstGeom>
          <a:solidFill>
            <a:schemeClr val="bg1"/>
          </a:solidFill>
          <a:ln>
            <a:solidFill>
              <a:srgbClr val="2020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00" dirty="0">
              <a:solidFill>
                <a:schemeClr val="bg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36A3E36-706A-40F4-8428-49A57B9102DB}"/>
              </a:ext>
            </a:extLst>
          </p:cNvPr>
          <p:cNvSpPr/>
          <p:nvPr/>
        </p:nvSpPr>
        <p:spPr>
          <a:xfrm>
            <a:off x="219808" y="2931790"/>
            <a:ext cx="480053" cy="1584176"/>
          </a:xfrm>
          <a:prstGeom prst="rect">
            <a:avLst/>
          </a:prstGeom>
          <a:solidFill>
            <a:srgbClr val="202020"/>
          </a:solidFill>
          <a:ln>
            <a:solidFill>
              <a:srgbClr val="2020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FR" sz="1400" dirty="0">
                <a:solidFill>
                  <a:srgbClr val="EC1D24"/>
                </a:solidFill>
              </a:rPr>
              <a:t>Questions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23F5C7B-6572-4A68-96DD-08854158AAAD}"/>
              </a:ext>
            </a:extLst>
          </p:cNvPr>
          <p:cNvSpPr/>
          <p:nvPr/>
        </p:nvSpPr>
        <p:spPr>
          <a:xfrm>
            <a:off x="593963" y="987574"/>
            <a:ext cx="3168352" cy="1584176"/>
          </a:xfrm>
          <a:prstGeom prst="rect">
            <a:avLst/>
          </a:prstGeom>
          <a:solidFill>
            <a:schemeClr val="bg1"/>
          </a:solidFill>
          <a:ln>
            <a:solidFill>
              <a:srgbClr val="2020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00" dirty="0">
              <a:solidFill>
                <a:schemeClr val="bg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C47C804-65F0-488B-AAEC-C13CC37F1E4D}"/>
              </a:ext>
            </a:extLst>
          </p:cNvPr>
          <p:cNvSpPr/>
          <p:nvPr/>
        </p:nvSpPr>
        <p:spPr>
          <a:xfrm>
            <a:off x="233922" y="987574"/>
            <a:ext cx="480053" cy="1584176"/>
          </a:xfrm>
          <a:prstGeom prst="rect">
            <a:avLst/>
          </a:prstGeom>
          <a:solidFill>
            <a:srgbClr val="202020"/>
          </a:solidFill>
          <a:ln>
            <a:solidFill>
              <a:srgbClr val="2020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FR" sz="1400" dirty="0">
                <a:solidFill>
                  <a:srgbClr val="EC1D24"/>
                </a:solidFill>
              </a:rPr>
              <a:t>Discussion</a:t>
            </a:r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84D4A2B8-E26A-4067-8D6A-4AA6975F7B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0861" y="3120936"/>
            <a:ext cx="1062960" cy="1174374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12FAE042-F907-43A5-A0DC-E6555EABE6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8420" y="1202605"/>
            <a:ext cx="1199450" cy="1174375"/>
          </a:xfrm>
          <a:prstGeom prst="rect">
            <a:avLst/>
          </a:prstGeom>
        </p:spPr>
      </p:pic>
      <p:pic>
        <p:nvPicPr>
          <p:cNvPr id="20" name="Image 19" descr="Une image contenant texte, assiette, vaisselle, arts de la table&#10;&#10;Description générée automatiquement">
            <a:hlinkClick r:id="rId4"/>
            <a:extLst>
              <a:ext uri="{FF2B5EF4-FFF2-40B4-BE49-F238E27FC236}">
                <a16:creationId xmlns:a16="http://schemas.microsoft.com/office/drawing/2014/main" id="{2AF05AC1-D686-428E-998C-34A1DEFFADB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3997" y="1467532"/>
            <a:ext cx="2123728" cy="62426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B14E4C1A-721A-4040-AA5B-94CEB6632FFB}"/>
              </a:ext>
            </a:extLst>
          </p:cNvPr>
          <p:cNvSpPr/>
          <p:nvPr/>
        </p:nvSpPr>
        <p:spPr>
          <a:xfrm>
            <a:off x="5395801" y="2931790"/>
            <a:ext cx="3168352" cy="1584176"/>
          </a:xfrm>
          <a:prstGeom prst="rect">
            <a:avLst/>
          </a:prstGeom>
          <a:solidFill>
            <a:schemeClr val="bg1"/>
          </a:solidFill>
          <a:ln>
            <a:solidFill>
              <a:srgbClr val="2020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00" dirty="0">
              <a:solidFill>
                <a:schemeClr val="bg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CB51C70-D771-40FE-AF4D-CD909144AF81}"/>
              </a:ext>
            </a:extLst>
          </p:cNvPr>
          <p:cNvSpPr/>
          <p:nvPr/>
        </p:nvSpPr>
        <p:spPr>
          <a:xfrm>
            <a:off x="5035760" y="2931790"/>
            <a:ext cx="480053" cy="1584176"/>
          </a:xfrm>
          <a:prstGeom prst="rect">
            <a:avLst/>
          </a:prstGeom>
          <a:solidFill>
            <a:srgbClr val="202020"/>
          </a:solidFill>
          <a:ln>
            <a:solidFill>
              <a:srgbClr val="2020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FR" sz="1400" dirty="0">
                <a:solidFill>
                  <a:srgbClr val="EC1D24"/>
                </a:solidFill>
              </a:rPr>
              <a:t>Stats</a:t>
            </a:r>
          </a:p>
        </p:txBody>
      </p:sp>
      <p:pic>
        <p:nvPicPr>
          <p:cNvPr id="25" name="Image 24">
            <a:extLst>
              <a:ext uri="{FF2B5EF4-FFF2-40B4-BE49-F238E27FC236}">
                <a16:creationId xmlns:a16="http://schemas.microsoft.com/office/drawing/2014/main" id="{2BC52671-95BF-45B1-97F2-87F2A27AB38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3032261"/>
            <a:ext cx="1978907" cy="1319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10699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8E4E7093-92D1-480E-9780-9C81C8A586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712211"/>
            <a:ext cx="4190367" cy="3878163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39530DCB-17CC-4568-8F3C-501590AA3D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4008" y="712211"/>
            <a:ext cx="4190367" cy="3954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82514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06989CB4-D5DD-44D3-B46B-65BE8470BD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771550"/>
            <a:ext cx="7452320" cy="3841402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F7CB1A16-67DB-47E4-AA74-7000519CEC05}"/>
              </a:ext>
            </a:extLst>
          </p:cNvPr>
          <p:cNvSpPr txBox="1"/>
          <p:nvPr/>
        </p:nvSpPr>
        <p:spPr>
          <a:xfrm>
            <a:off x="7631832" y="2569170"/>
            <a:ext cx="11156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algn="ctr"/>
            <a:r>
              <a:rPr lang="fr-FR" sz="1000" b="0" i="1" u="none" strike="noStrike" dirty="0">
                <a:solidFill>
                  <a:prstClr val="black"/>
                </a:solidFill>
                <a:latin typeface="Liberation Sans" panose="020B0604020202020204" pitchFamily="34" charset="0"/>
              </a:rPr>
              <a:t>21 élèves</a:t>
            </a:r>
          </a:p>
          <a:p>
            <a:pPr marR="0" algn="ctr"/>
            <a:r>
              <a:rPr lang="fr-FR" sz="1000" i="1" dirty="0">
                <a:solidFill>
                  <a:prstClr val="black"/>
                </a:solidFill>
                <a:latin typeface="Liberation Sans" panose="020B0604020202020204" pitchFamily="34" charset="0"/>
              </a:rPr>
              <a:t>15 tests</a:t>
            </a:r>
            <a:endParaRPr lang="fr-FR" sz="1000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BAF66502-BC9A-4BF8-A496-229F8CCFAC10}"/>
              </a:ext>
            </a:extLst>
          </p:cNvPr>
          <p:cNvSpPr txBox="1"/>
          <p:nvPr/>
        </p:nvSpPr>
        <p:spPr>
          <a:xfrm>
            <a:off x="179512" y="42178"/>
            <a:ext cx="30723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Statistiques (non significatives)</a:t>
            </a:r>
          </a:p>
        </p:txBody>
      </p:sp>
    </p:spTree>
    <p:extLst>
      <p:ext uri="{BB962C8B-B14F-4D97-AF65-F5344CB8AC3E}">
        <p14:creationId xmlns:p14="http://schemas.microsoft.com/office/powerpoint/2010/main" val="20363945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Espace réservé du contenu 7">
            <a:extLst>
              <a:ext uri="{FF2B5EF4-FFF2-40B4-BE49-F238E27FC236}">
                <a16:creationId xmlns:a16="http://schemas.microsoft.com/office/drawing/2014/main" id="{01E89BAD-FA58-4631-BDEF-4310684BC0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2427734"/>
            <a:ext cx="3724795" cy="980952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920D16F3-09CA-411F-8C83-5BA789AC13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4796" y="2166863"/>
            <a:ext cx="4225439" cy="1130734"/>
          </a:xfrm>
          <a:prstGeom prst="rect">
            <a:avLst/>
          </a:prstGeom>
        </p:spPr>
      </p:pic>
      <p:sp>
        <p:nvSpPr>
          <p:cNvPr id="5" name="Titre 3">
            <a:extLst>
              <a:ext uri="{FF2B5EF4-FFF2-40B4-BE49-F238E27FC236}">
                <a16:creationId xmlns:a16="http://schemas.microsoft.com/office/drawing/2014/main" id="{88AE45E6-EC6F-44AA-BC12-82A85B00B4B5}"/>
              </a:ext>
            </a:extLst>
          </p:cNvPr>
          <p:cNvSpPr txBox="1">
            <a:spLocks/>
          </p:cNvSpPr>
          <p:nvPr/>
        </p:nvSpPr>
        <p:spPr>
          <a:xfrm>
            <a:off x="4834796" y="987574"/>
            <a:ext cx="4042792" cy="432048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fr-FR" sz="4000" kern="1200" dirty="0" smtClean="0">
                <a:solidFill>
                  <a:srgbClr val="FF0000"/>
                </a:solidFill>
                <a:latin typeface="Roboto" pitchFamily="2" charset="0"/>
                <a:ea typeface="Roboto" pitchFamily="2" charset="0"/>
                <a:cs typeface="+mj-cs"/>
              </a:defRPr>
            </a:lvl1pPr>
          </a:lstStyle>
          <a:p>
            <a:r>
              <a:rPr lang="fr-FR" sz="1400" dirty="0"/>
              <a:t>Moyenne du nombre de tentatives </a:t>
            </a:r>
          </a:p>
        </p:txBody>
      </p:sp>
      <p:sp>
        <p:nvSpPr>
          <p:cNvPr id="6" name="Titre 3">
            <a:extLst>
              <a:ext uri="{FF2B5EF4-FFF2-40B4-BE49-F238E27FC236}">
                <a16:creationId xmlns:a16="http://schemas.microsoft.com/office/drawing/2014/main" id="{684A508C-F86D-46F5-8AEE-B8AAEBDF0E6A}"/>
              </a:ext>
            </a:extLst>
          </p:cNvPr>
          <p:cNvSpPr txBox="1">
            <a:spLocks/>
          </p:cNvSpPr>
          <p:nvPr/>
        </p:nvSpPr>
        <p:spPr>
          <a:xfrm>
            <a:off x="323528" y="987574"/>
            <a:ext cx="4042792" cy="432048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fr-FR" sz="4000" kern="1200" dirty="0" smtClean="0">
                <a:solidFill>
                  <a:srgbClr val="FF0000"/>
                </a:solidFill>
                <a:latin typeface="Roboto" pitchFamily="2" charset="0"/>
                <a:ea typeface="Roboto" pitchFamily="2" charset="0"/>
                <a:cs typeface="+mj-cs"/>
              </a:defRPr>
            </a:lvl1pPr>
          </a:lstStyle>
          <a:p>
            <a:r>
              <a:rPr lang="fr-FR" sz="1400" dirty="0"/>
              <a:t>Nombre d’élèves faisant l’entraînement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03922518-17AE-4D8D-BBB8-9DBFAB0BF016}"/>
              </a:ext>
            </a:extLst>
          </p:cNvPr>
          <p:cNvSpPr txBox="1"/>
          <p:nvPr/>
        </p:nvSpPr>
        <p:spPr>
          <a:xfrm>
            <a:off x="179512" y="42178"/>
            <a:ext cx="36372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Statistiques, suite (non significatives)</a:t>
            </a:r>
          </a:p>
        </p:txBody>
      </p:sp>
    </p:spTree>
    <p:extLst>
      <p:ext uri="{BB962C8B-B14F-4D97-AF65-F5344CB8AC3E}">
        <p14:creationId xmlns:p14="http://schemas.microsoft.com/office/powerpoint/2010/main" val="15669704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CB52A0C6-7700-4792-B518-ED80B7C945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840128"/>
            <a:ext cx="5184576" cy="3847003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CF12C4EE-BD21-4D6F-A8B8-F3697F722906}"/>
              </a:ext>
            </a:extLst>
          </p:cNvPr>
          <p:cNvSpPr txBox="1"/>
          <p:nvPr/>
        </p:nvSpPr>
        <p:spPr>
          <a:xfrm>
            <a:off x="6372200" y="3147814"/>
            <a:ext cx="11156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algn="ctr"/>
            <a:r>
              <a:rPr lang="fr-FR" sz="1000" b="0" i="1" u="none" strike="noStrike" dirty="0">
                <a:solidFill>
                  <a:prstClr val="black"/>
                </a:solidFill>
                <a:latin typeface="Liberation Sans" panose="020B0604020202020204" pitchFamily="34" charset="0"/>
              </a:rPr>
              <a:t>Coefficient de corrélation: 87%</a:t>
            </a:r>
            <a:endParaRPr lang="fr-FR" sz="1000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2250663E-5F0C-48FB-836C-4A71A8374BDB}"/>
              </a:ext>
            </a:extLst>
          </p:cNvPr>
          <p:cNvSpPr txBox="1"/>
          <p:nvPr/>
        </p:nvSpPr>
        <p:spPr>
          <a:xfrm>
            <a:off x="179512" y="42178"/>
            <a:ext cx="36372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Statistiques, suite (non significatives)</a:t>
            </a:r>
          </a:p>
        </p:txBody>
      </p:sp>
    </p:spTree>
    <p:extLst>
      <p:ext uri="{BB962C8B-B14F-4D97-AF65-F5344CB8AC3E}">
        <p14:creationId xmlns:p14="http://schemas.microsoft.com/office/powerpoint/2010/main" val="31139460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9FCCFD04-AD64-45F8-A57E-A16505BDD79F}"/>
              </a:ext>
            </a:extLst>
          </p:cNvPr>
          <p:cNvSpPr txBox="1"/>
          <p:nvPr/>
        </p:nvSpPr>
        <p:spPr>
          <a:xfrm>
            <a:off x="323528" y="1059582"/>
            <a:ext cx="8424936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indent="-285750">
              <a:buFont typeface="Arial" panose="020B0604020202020204" pitchFamily="34" charset="0"/>
              <a:buChar char="•"/>
            </a:pPr>
            <a:r>
              <a:rPr lang="fr-FR" sz="1400" b="0" i="0" u="none" strike="noStrike" baseline="0" dirty="0">
                <a:solidFill>
                  <a:prstClr val="black"/>
                </a:solidFill>
                <a:latin typeface="+mj-lt"/>
              </a:rPr>
              <a:t>Tests notés, </a:t>
            </a:r>
            <a:r>
              <a:rPr lang="fr-FR" sz="1400" b="0" i="0" u="none" strike="noStrike" baseline="0" dirty="0" err="1">
                <a:solidFill>
                  <a:prstClr val="black"/>
                </a:solidFill>
                <a:latin typeface="+mj-lt"/>
              </a:rPr>
              <a:t>wiris</a:t>
            </a:r>
            <a:r>
              <a:rPr lang="fr-FR" sz="1400" b="0" i="0" u="none" strike="noStrike" baseline="0" dirty="0">
                <a:solidFill>
                  <a:prstClr val="black"/>
                </a:solidFill>
                <a:latin typeface="+mj-lt"/>
              </a:rPr>
              <a:t> aussi 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1400" b="0" i="0" u="none" strike="noStrike" baseline="0" dirty="0">
                <a:solidFill>
                  <a:prstClr val="black"/>
                </a:solidFill>
                <a:latin typeface="+mj-lt"/>
              </a:rPr>
              <a:t>+ 2 tentatives minimisent l’iniquité liée aux variables didactiques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1400" b="0" i="0" u="none" strike="noStrike" baseline="0" dirty="0">
                <a:solidFill>
                  <a:prstClr val="black"/>
                </a:solidFill>
                <a:latin typeface="+mj-lt"/>
              </a:rPr>
              <a:t>+ Entre 2 tentatives, possibilité d’une aide complète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1400" b="0" i="0" u="none" strike="noStrike" baseline="0" dirty="0">
                <a:solidFill>
                  <a:prstClr val="black"/>
                </a:solidFill>
                <a:latin typeface="+mj-lt"/>
              </a:rPr>
              <a:t>Facilite la gestion des absents</a:t>
            </a:r>
          </a:p>
          <a:p>
            <a:pPr marL="285750" marR="0" indent="-285750">
              <a:buFont typeface="Arial" panose="020B0604020202020204" pitchFamily="34" charset="0"/>
              <a:buChar char="•"/>
            </a:pPr>
            <a:r>
              <a:rPr lang="fr-FR" sz="1400" b="0" i="0" u="none" strike="noStrike" dirty="0">
                <a:solidFill>
                  <a:prstClr val="black"/>
                </a:solidFill>
                <a:latin typeface="+mj-lt"/>
              </a:rPr>
              <a:t>Comment motiver TOUS les élèves à faire les tests d’entraînement ? </a:t>
            </a:r>
          </a:p>
          <a:p>
            <a:pPr marL="285750" marR="0" indent="-285750">
              <a:buFont typeface="Arial" panose="020B0604020202020204" pitchFamily="34" charset="0"/>
              <a:buChar char="•"/>
            </a:pPr>
            <a:r>
              <a:rPr lang="fr-FR" sz="1400" b="0" i="0" u="none" strike="noStrike" baseline="0" dirty="0">
                <a:solidFill>
                  <a:prstClr val="black"/>
                </a:solidFill>
                <a:latin typeface="+mj-lt"/>
              </a:rPr>
              <a:t>Comment mettre en place une répétition espacée sur une cinquantaine de questions « essentielles » ?</a:t>
            </a:r>
          </a:p>
          <a:p>
            <a:pPr marL="285750" marR="0" indent="-285750">
              <a:buFont typeface="Arial" panose="020B0604020202020204" pitchFamily="34" charset="0"/>
              <a:buChar char="•"/>
            </a:pPr>
            <a:r>
              <a:rPr lang="fr-FR" sz="1400" b="0" i="0" u="none" strike="noStrike" baseline="0" dirty="0">
                <a:solidFill>
                  <a:prstClr val="black"/>
                </a:solidFill>
                <a:latin typeface="+mj-lt"/>
              </a:rPr>
              <a:t>Est-ce que ce protocole est trop guidé et gêne l’autonomie des élèves ?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B0F16589-F6EA-4FBE-8FBB-36C64145B561}"/>
              </a:ext>
            </a:extLst>
          </p:cNvPr>
          <p:cNvSpPr txBox="1"/>
          <p:nvPr/>
        </p:nvSpPr>
        <p:spPr>
          <a:xfrm>
            <a:off x="179512" y="42178"/>
            <a:ext cx="24170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Conclusion et questions</a:t>
            </a:r>
          </a:p>
        </p:txBody>
      </p:sp>
    </p:spTree>
    <p:extLst>
      <p:ext uri="{BB962C8B-B14F-4D97-AF65-F5344CB8AC3E}">
        <p14:creationId xmlns:p14="http://schemas.microsoft.com/office/powerpoint/2010/main" val="3507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1B0042D2-24F7-441A-86B2-2972567271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212" y="1504950"/>
            <a:ext cx="8029575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16604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 : coins arrondis 3">
            <a:extLst>
              <a:ext uri="{FF2B5EF4-FFF2-40B4-BE49-F238E27FC236}">
                <a16:creationId xmlns:a16="http://schemas.microsoft.com/office/drawing/2014/main" id="{121C1384-AB08-4F9D-9DF4-998248AEEE44}"/>
              </a:ext>
            </a:extLst>
          </p:cNvPr>
          <p:cNvSpPr/>
          <p:nvPr/>
        </p:nvSpPr>
        <p:spPr>
          <a:xfrm>
            <a:off x="323528" y="915566"/>
            <a:ext cx="2448272" cy="3456384"/>
          </a:xfrm>
          <a:prstGeom prst="roundRect">
            <a:avLst/>
          </a:prstGeom>
          <a:solidFill>
            <a:srgbClr val="20202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fr-FR" dirty="0">
                <a:solidFill>
                  <a:srgbClr val="EC1D24"/>
                </a:solidFill>
              </a:rPr>
              <a:t>Semaine N-1</a:t>
            </a:r>
          </a:p>
        </p:txBody>
      </p:sp>
      <p:sp>
        <p:nvSpPr>
          <p:cNvPr id="5" name="Rectangle : coins arrondis 4">
            <a:extLst>
              <a:ext uri="{FF2B5EF4-FFF2-40B4-BE49-F238E27FC236}">
                <a16:creationId xmlns:a16="http://schemas.microsoft.com/office/drawing/2014/main" id="{FB676184-5C2C-4959-8BA1-BC01EAFB24FE}"/>
              </a:ext>
            </a:extLst>
          </p:cNvPr>
          <p:cNvSpPr/>
          <p:nvPr/>
        </p:nvSpPr>
        <p:spPr>
          <a:xfrm>
            <a:off x="3347864" y="915566"/>
            <a:ext cx="2448272" cy="3456384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fr-FR" dirty="0">
                <a:solidFill>
                  <a:srgbClr val="EC1D24"/>
                </a:solidFill>
              </a:rPr>
              <a:t>Semaine N</a:t>
            </a:r>
          </a:p>
        </p:txBody>
      </p:sp>
      <p:sp>
        <p:nvSpPr>
          <p:cNvPr id="6" name="Rectangle : avec coin arrondi et coin rogné en haut 5">
            <a:extLst>
              <a:ext uri="{FF2B5EF4-FFF2-40B4-BE49-F238E27FC236}">
                <a16:creationId xmlns:a16="http://schemas.microsoft.com/office/drawing/2014/main" id="{95136F75-F819-4729-9949-594706F32853}"/>
              </a:ext>
            </a:extLst>
          </p:cNvPr>
          <p:cNvSpPr/>
          <p:nvPr/>
        </p:nvSpPr>
        <p:spPr>
          <a:xfrm>
            <a:off x="3455876" y="1491630"/>
            <a:ext cx="2232248" cy="1152128"/>
          </a:xfrm>
          <a:prstGeom prst="snipRoundRect">
            <a:avLst/>
          </a:prstGeom>
          <a:solidFill>
            <a:schemeClr val="bg1"/>
          </a:solidFill>
          <a:ln w="12700">
            <a:solidFill>
              <a:srgbClr val="EC1D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R="0" algn="ctr" rtl="0"/>
            <a:r>
              <a:rPr lang="fr-FR" sz="1200" b="1" i="0" u="none" strike="noStrike" dirty="0">
                <a:solidFill>
                  <a:prstClr val="black"/>
                </a:solidFill>
                <a:latin typeface="+mj-lt"/>
              </a:rPr>
              <a:t>Test fixe et évalué N</a:t>
            </a:r>
            <a:endParaRPr lang="fr-FR" sz="1200" b="0" i="0" u="none" strike="noStrike" dirty="0">
              <a:solidFill>
                <a:prstClr val="black"/>
              </a:solidFill>
              <a:latin typeface="+mj-lt"/>
            </a:endParaRPr>
          </a:p>
          <a:p>
            <a:pPr marR="0" algn="ctr" rtl="0"/>
            <a:endParaRPr lang="fr-FR" sz="1200" b="0" i="0" u="none" strike="noStrike" baseline="0" dirty="0">
              <a:solidFill>
                <a:prstClr val="black"/>
              </a:solidFill>
              <a:latin typeface="+mj-lt"/>
            </a:endParaRPr>
          </a:p>
          <a:p>
            <a:pPr marL="171450" marR="0" indent="-171450" algn="l" rtl="0">
              <a:buFont typeface="Arial" panose="020B0604020202020204" pitchFamily="34" charset="0"/>
              <a:buChar char="•"/>
            </a:pPr>
            <a:r>
              <a:rPr lang="fr-FR" sz="1200" b="0" i="0" u="none" strike="noStrike" baseline="0" dirty="0">
                <a:solidFill>
                  <a:prstClr val="black"/>
                </a:solidFill>
                <a:latin typeface="+mj-lt"/>
              </a:rPr>
              <a:t>2 tentatives → moyenne</a:t>
            </a:r>
          </a:p>
          <a:p>
            <a:pPr marL="171450" marR="0" indent="-171450" algn="l" rtl="0">
              <a:buFont typeface="Arial" panose="020B0604020202020204" pitchFamily="34" charset="0"/>
              <a:buChar char="•"/>
            </a:pPr>
            <a:r>
              <a:rPr lang="fr-FR" sz="1200" b="0" i="0" u="none" strike="noStrike" baseline="0" dirty="0">
                <a:solidFill>
                  <a:prstClr val="black"/>
                </a:solidFill>
                <a:latin typeface="+mj-lt"/>
              </a:rPr>
              <a:t>3</a:t>
            </a:r>
            <a:r>
              <a:rPr lang="fr-FR" sz="1200" b="0" i="0" u="none" strike="noStrike" baseline="30000" dirty="0">
                <a:solidFill>
                  <a:prstClr val="black"/>
                </a:solidFill>
                <a:latin typeface="+mj-lt"/>
              </a:rPr>
              <a:t>ème</a:t>
            </a:r>
            <a:r>
              <a:rPr lang="fr-FR" sz="1200" b="0" i="0" u="none" strike="noStrike" baseline="0" dirty="0">
                <a:solidFill>
                  <a:prstClr val="black"/>
                </a:solidFill>
                <a:latin typeface="+mj-lt"/>
              </a:rPr>
              <a:t> tentative possible en fin de semestre</a:t>
            </a:r>
          </a:p>
        </p:txBody>
      </p:sp>
      <p:sp>
        <p:nvSpPr>
          <p:cNvPr id="7" name="Rectangle : avec coin arrondi et coin rogné en haut 6">
            <a:extLst>
              <a:ext uri="{FF2B5EF4-FFF2-40B4-BE49-F238E27FC236}">
                <a16:creationId xmlns:a16="http://schemas.microsoft.com/office/drawing/2014/main" id="{0C5F2F26-E700-4E76-A07C-629B5F2B7044}"/>
              </a:ext>
            </a:extLst>
          </p:cNvPr>
          <p:cNvSpPr/>
          <p:nvPr/>
        </p:nvSpPr>
        <p:spPr>
          <a:xfrm>
            <a:off x="431540" y="1496380"/>
            <a:ext cx="2232248" cy="1152128"/>
          </a:xfrm>
          <a:prstGeom prst="snipRoundRect">
            <a:avLst/>
          </a:prstGeom>
          <a:solidFill>
            <a:schemeClr val="bg1"/>
          </a:solidFill>
          <a:ln w="12700">
            <a:solidFill>
              <a:srgbClr val="EC1D24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R="0" algn="ctr" rtl="0"/>
            <a:r>
              <a:rPr lang="fr-FR" sz="1200" b="1" i="0" u="none" strike="noStrike" dirty="0">
                <a:solidFill>
                  <a:prstClr val="black"/>
                </a:solidFill>
                <a:latin typeface="+mj-lt"/>
              </a:rPr>
              <a:t>Test fixe et évalué N-1</a:t>
            </a:r>
            <a:endParaRPr lang="fr-FR" sz="1200" b="0" i="0" u="none" strike="noStrike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E40E0751-1AE1-4B49-8F2B-DEC90C84AF31}"/>
              </a:ext>
            </a:extLst>
          </p:cNvPr>
          <p:cNvSpPr txBox="1"/>
          <p:nvPr/>
        </p:nvSpPr>
        <p:spPr>
          <a:xfrm>
            <a:off x="179512" y="42178"/>
            <a:ext cx="2163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Tests hebdomadaires</a:t>
            </a:r>
          </a:p>
        </p:txBody>
      </p: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id="{4757DA44-ED5F-41F7-905A-33A4D06C2C2C}"/>
              </a:ext>
            </a:extLst>
          </p:cNvPr>
          <p:cNvSpPr/>
          <p:nvPr/>
        </p:nvSpPr>
        <p:spPr>
          <a:xfrm>
            <a:off x="6372200" y="923206"/>
            <a:ext cx="2448272" cy="3456384"/>
          </a:xfrm>
          <a:prstGeom prst="roundRect">
            <a:avLst/>
          </a:prstGeom>
          <a:solidFill>
            <a:srgbClr val="20202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fr-FR" dirty="0">
                <a:solidFill>
                  <a:srgbClr val="EC1D24"/>
                </a:solidFill>
              </a:rPr>
              <a:t>Semaine N+1</a:t>
            </a:r>
          </a:p>
        </p:txBody>
      </p:sp>
      <p:sp>
        <p:nvSpPr>
          <p:cNvPr id="10" name="Rectangle : avec coin arrondi et coin rogné en haut 9">
            <a:extLst>
              <a:ext uri="{FF2B5EF4-FFF2-40B4-BE49-F238E27FC236}">
                <a16:creationId xmlns:a16="http://schemas.microsoft.com/office/drawing/2014/main" id="{A6CA4F5F-491F-40D3-97BC-8718771B3EAC}"/>
              </a:ext>
            </a:extLst>
          </p:cNvPr>
          <p:cNvSpPr/>
          <p:nvPr/>
        </p:nvSpPr>
        <p:spPr>
          <a:xfrm>
            <a:off x="6480212" y="1504020"/>
            <a:ext cx="2232248" cy="1152128"/>
          </a:xfrm>
          <a:prstGeom prst="snipRoundRect">
            <a:avLst/>
          </a:prstGeom>
          <a:solidFill>
            <a:schemeClr val="bg1"/>
          </a:solidFill>
          <a:ln w="12700">
            <a:solidFill>
              <a:srgbClr val="EC1D24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R="0" algn="ctr" rtl="0"/>
            <a:r>
              <a:rPr lang="fr-FR" sz="1200" b="1" i="0" u="none" strike="noStrike" dirty="0">
                <a:solidFill>
                  <a:prstClr val="black"/>
                </a:solidFill>
                <a:latin typeface="+mj-lt"/>
              </a:rPr>
              <a:t>Test fixe et évalué N+1</a:t>
            </a:r>
            <a:endParaRPr lang="fr-FR" sz="1200" b="0" i="0" u="none" strike="noStrike" dirty="0">
              <a:solidFill>
                <a:prstClr val="black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79653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build="p" animBg="1" autoUpdateAnimBg="0"/>
      <p:bldP spid="7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B1B03D50-BCBB-4517-81D2-F8A838F81933}"/>
              </a:ext>
            </a:extLst>
          </p:cNvPr>
          <p:cNvSpPr txBox="1"/>
          <p:nvPr/>
        </p:nvSpPr>
        <p:spPr>
          <a:xfrm>
            <a:off x="179512" y="42178"/>
            <a:ext cx="3349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Limitation par le type de question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110F0D43-9005-4E9D-B2AA-A866FB17C0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0152" y="1059582"/>
            <a:ext cx="3057952" cy="3162741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E088EC6E-5D46-4151-AB3B-2EC8B559B4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896" y="1252353"/>
            <a:ext cx="5582429" cy="2638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00070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C6C65BF-F057-4F05-ADBE-4989FAB6064C}"/>
              </a:ext>
            </a:extLst>
          </p:cNvPr>
          <p:cNvSpPr/>
          <p:nvPr/>
        </p:nvSpPr>
        <p:spPr>
          <a:xfrm>
            <a:off x="5381685" y="987574"/>
            <a:ext cx="3168352" cy="1584176"/>
          </a:xfrm>
          <a:prstGeom prst="rect">
            <a:avLst/>
          </a:prstGeom>
          <a:solidFill>
            <a:schemeClr val="bg1"/>
          </a:solidFill>
          <a:ln>
            <a:solidFill>
              <a:srgbClr val="2020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00" dirty="0">
              <a:solidFill>
                <a:schemeClr val="bg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15D3F1B-EED6-4CA9-8A2A-66640042F16F}"/>
              </a:ext>
            </a:extLst>
          </p:cNvPr>
          <p:cNvSpPr/>
          <p:nvPr/>
        </p:nvSpPr>
        <p:spPr>
          <a:xfrm>
            <a:off x="5021644" y="987574"/>
            <a:ext cx="480053" cy="1584176"/>
          </a:xfrm>
          <a:prstGeom prst="rect">
            <a:avLst/>
          </a:prstGeom>
          <a:solidFill>
            <a:srgbClr val="202020"/>
          </a:solidFill>
          <a:ln>
            <a:solidFill>
              <a:srgbClr val="2020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FR" sz="1400" dirty="0">
                <a:solidFill>
                  <a:srgbClr val="EC1D24"/>
                </a:solidFill>
              </a:rPr>
              <a:t>Le transfert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FED4C5F1-FB65-49EF-BA21-6A6D529E66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65186" y="1213729"/>
            <a:ext cx="1258794" cy="1259010"/>
          </a:xfrm>
          <a:prstGeom prst="rect">
            <a:avLst/>
          </a:prstGeom>
          <a:noFill/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7A34660D-7420-46F3-A231-837DB27783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23532" y="1213729"/>
            <a:ext cx="1212105" cy="1259010"/>
          </a:xfrm>
          <a:prstGeom prst="rect">
            <a:avLst/>
          </a:prstGeom>
        </p:spPr>
      </p:pic>
      <p:sp>
        <p:nvSpPr>
          <p:cNvPr id="8" name="Flèche : double flèche horizontale 7">
            <a:extLst>
              <a:ext uri="{FF2B5EF4-FFF2-40B4-BE49-F238E27FC236}">
                <a16:creationId xmlns:a16="http://schemas.microsoft.com/office/drawing/2014/main" id="{944B1112-0608-4368-B376-580E4397B68D}"/>
              </a:ext>
            </a:extLst>
          </p:cNvPr>
          <p:cNvSpPr/>
          <p:nvPr/>
        </p:nvSpPr>
        <p:spPr>
          <a:xfrm>
            <a:off x="6965860" y="1645777"/>
            <a:ext cx="360040" cy="144016"/>
          </a:xfrm>
          <a:prstGeom prst="left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BCC51EA-F661-4BA0-B532-B2BE3D4DD3F7}"/>
              </a:ext>
            </a:extLst>
          </p:cNvPr>
          <p:cNvSpPr/>
          <p:nvPr/>
        </p:nvSpPr>
        <p:spPr>
          <a:xfrm>
            <a:off x="5381685" y="2895609"/>
            <a:ext cx="3168352" cy="1584176"/>
          </a:xfrm>
          <a:prstGeom prst="rect">
            <a:avLst/>
          </a:prstGeom>
          <a:solidFill>
            <a:schemeClr val="bg1"/>
          </a:solidFill>
          <a:ln>
            <a:solidFill>
              <a:srgbClr val="2020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00" dirty="0">
              <a:solidFill>
                <a:schemeClr val="bg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0FF9C59-A1BA-4659-97E7-34B1FA99F346}"/>
              </a:ext>
            </a:extLst>
          </p:cNvPr>
          <p:cNvSpPr/>
          <p:nvPr/>
        </p:nvSpPr>
        <p:spPr>
          <a:xfrm>
            <a:off x="5021644" y="2895609"/>
            <a:ext cx="480053" cy="1584176"/>
          </a:xfrm>
          <a:prstGeom prst="rect">
            <a:avLst/>
          </a:prstGeom>
          <a:solidFill>
            <a:srgbClr val="202020"/>
          </a:solidFill>
          <a:ln>
            <a:solidFill>
              <a:srgbClr val="2020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FR" sz="1400" dirty="0">
                <a:solidFill>
                  <a:srgbClr val="EC1D24"/>
                </a:solidFill>
              </a:rPr>
              <a:t>Comment se préparer?</a:t>
            </a:r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3F8A596D-EF4E-4318-B09F-C500988C3D5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14205" y="3103249"/>
            <a:ext cx="1062960" cy="1174374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0CD7056A-CDA0-4B48-BBAF-0A259C697BF8}"/>
              </a:ext>
            </a:extLst>
          </p:cNvPr>
          <p:cNvSpPr/>
          <p:nvPr/>
        </p:nvSpPr>
        <p:spPr>
          <a:xfrm>
            <a:off x="585504" y="2894656"/>
            <a:ext cx="3168352" cy="1584176"/>
          </a:xfrm>
          <a:prstGeom prst="rect">
            <a:avLst/>
          </a:prstGeom>
          <a:solidFill>
            <a:schemeClr val="bg1"/>
          </a:solidFill>
          <a:ln>
            <a:solidFill>
              <a:srgbClr val="2020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00" dirty="0">
              <a:solidFill>
                <a:schemeClr val="bg1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690F7DF-599A-4A58-A375-506D36FEC088}"/>
              </a:ext>
            </a:extLst>
          </p:cNvPr>
          <p:cNvSpPr/>
          <p:nvPr/>
        </p:nvSpPr>
        <p:spPr>
          <a:xfrm>
            <a:off x="225463" y="2894656"/>
            <a:ext cx="480053" cy="1584176"/>
          </a:xfrm>
          <a:prstGeom prst="rect">
            <a:avLst/>
          </a:prstGeom>
          <a:solidFill>
            <a:srgbClr val="202020"/>
          </a:solidFill>
          <a:ln>
            <a:solidFill>
              <a:srgbClr val="2020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FR" sz="1400" dirty="0">
                <a:solidFill>
                  <a:srgbClr val="EC1D24"/>
                </a:solidFill>
              </a:rPr>
              <a:t>Noter ou non?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40D3A09-7B49-4756-88F7-1EADA67F3B3C}"/>
              </a:ext>
            </a:extLst>
          </p:cNvPr>
          <p:cNvSpPr/>
          <p:nvPr/>
        </p:nvSpPr>
        <p:spPr>
          <a:xfrm>
            <a:off x="593963" y="987574"/>
            <a:ext cx="3168352" cy="1584176"/>
          </a:xfrm>
          <a:prstGeom prst="rect">
            <a:avLst/>
          </a:prstGeom>
          <a:solidFill>
            <a:schemeClr val="bg1"/>
          </a:solidFill>
          <a:ln>
            <a:solidFill>
              <a:srgbClr val="2020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00" dirty="0">
              <a:solidFill>
                <a:schemeClr val="bg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B838839-0EEB-4223-846E-A457358D8961}"/>
              </a:ext>
            </a:extLst>
          </p:cNvPr>
          <p:cNvSpPr/>
          <p:nvPr/>
        </p:nvSpPr>
        <p:spPr>
          <a:xfrm>
            <a:off x="233922" y="987574"/>
            <a:ext cx="480053" cy="1584176"/>
          </a:xfrm>
          <a:prstGeom prst="rect">
            <a:avLst/>
          </a:prstGeom>
          <a:solidFill>
            <a:srgbClr val="202020"/>
          </a:solidFill>
          <a:ln>
            <a:solidFill>
              <a:srgbClr val="2020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FR" sz="1400" dirty="0">
                <a:solidFill>
                  <a:srgbClr val="EC1D24"/>
                </a:solidFill>
              </a:rPr>
              <a:t>Types de questions limités.</a:t>
            </a:r>
          </a:p>
        </p:txBody>
      </p:sp>
      <p:pic>
        <p:nvPicPr>
          <p:cNvPr id="27" name="Image 26">
            <a:extLst>
              <a:ext uri="{FF2B5EF4-FFF2-40B4-BE49-F238E27FC236}">
                <a16:creationId xmlns:a16="http://schemas.microsoft.com/office/drawing/2014/main" id="{9EA0CA2C-A66F-4C65-BA79-7C0E5D61B2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41348" y="2995642"/>
            <a:ext cx="2376676" cy="1328449"/>
          </a:xfrm>
          <a:prstGeom prst="rect">
            <a:avLst/>
          </a:prstGeom>
        </p:spPr>
      </p:pic>
      <p:pic>
        <p:nvPicPr>
          <p:cNvPr id="29" name="Image 28">
            <a:extLst>
              <a:ext uri="{FF2B5EF4-FFF2-40B4-BE49-F238E27FC236}">
                <a16:creationId xmlns:a16="http://schemas.microsoft.com/office/drawing/2014/main" id="{FB93757C-3146-4CD3-BB52-6EF374766F2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36516" y="1150209"/>
            <a:ext cx="1180866" cy="1180866"/>
          </a:xfrm>
          <a:prstGeom prst="rect">
            <a:avLst/>
          </a:prstGeom>
        </p:spPr>
      </p:pic>
      <p:sp>
        <p:nvSpPr>
          <p:cNvPr id="30" name="ZoneTexte 29">
            <a:extLst>
              <a:ext uri="{FF2B5EF4-FFF2-40B4-BE49-F238E27FC236}">
                <a16:creationId xmlns:a16="http://schemas.microsoft.com/office/drawing/2014/main" id="{D3D913C7-C7B1-444E-97CB-86DCC3A9972B}"/>
              </a:ext>
            </a:extLst>
          </p:cNvPr>
          <p:cNvSpPr txBox="1"/>
          <p:nvPr/>
        </p:nvSpPr>
        <p:spPr>
          <a:xfrm>
            <a:off x="179512" y="42178"/>
            <a:ext cx="11240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Difficultés</a:t>
            </a:r>
          </a:p>
        </p:txBody>
      </p:sp>
    </p:spTree>
    <p:extLst>
      <p:ext uri="{BB962C8B-B14F-4D97-AF65-F5344CB8AC3E}">
        <p14:creationId xmlns:p14="http://schemas.microsoft.com/office/powerpoint/2010/main" val="25773930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ZoneTexte 21">
            <a:extLst>
              <a:ext uri="{FF2B5EF4-FFF2-40B4-BE49-F238E27FC236}">
                <a16:creationId xmlns:a16="http://schemas.microsoft.com/office/drawing/2014/main" id="{85F94E71-B4EE-46FA-8EBB-4160D108E0F8}"/>
              </a:ext>
            </a:extLst>
          </p:cNvPr>
          <p:cNvSpPr txBox="1"/>
          <p:nvPr/>
        </p:nvSpPr>
        <p:spPr>
          <a:xfrm>
            <a:off x="179512" y="42178"/>
            <a:ext cx="6655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>
                <a:solidFill>
                  <a:schemeClr val="bg1"/>
                </a:solidFill>
              </a:rPr>
              <a:t>Wiris</a:t>
            </a:r>
            <a:endParaRPr lang="fr-FR" dirty="0">
              <a:solidFill>
                <a:schemeClr val="bg1"/>
              </a:solidFill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0B5227F6-A16A-477F-9375-965430EB51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7" y="51470"/>
            <a:ext cx="4929483" cy="2227213"/>
          </a:xfrm>
          <a:prstGeom prst="rect">
            <a:avLst/>
          </a:prstGeom>
        </p:spPr>
      </p:pic>
      <p:cxnSp>
        <p:nvCxnSpPr>
          <p:cNvPr id="7" name="Connecteur droit avec flèche 6">
            <a:extLst>
              <a:ext uri="{FF2B5EF4-FFF2-40B4-BE49-F238E27FC236}">
                <a16:creationId xmlns:a16="http://schemas.microsoft.com/office/drawing/2014/main" id="{939670D3-3803-46BE-AFA3-079F94DA7993}"/>
              </a:ext>
            </a:extLst>
          </p:cNvPr>
          <p:cNvCxnSpPr>
            <a:cxnSpLocks/>
          </p:cNvCxnSpPr>
          <p:nvPr/>
        </p:nvCxnSpPr>
        <p:spPr>
          <a:xfrm flipH="1">
            <a:off x="3707904" y="1639618"/>
            <a:ext cx="561942" cy="6803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20A1BAFA-9603-47D2-8C0B-2F6244D32E2F}"/>
              </a:ext>
            </a:extLst>
          </p:cNvPr>
          <p:cNvSpPr/>
          <p:nvPr/>
        </p:nvSpPr>
        <p:spPr>
          <a:xfrm>
            <a:off x="4269846" y="1144569"/>
            <a:ext cx="2030346" cy="864096"/>
          </a:xfrm>
          <a:prstGeom prst="rect">
            <a:avLst/>
          </a:prstGeom>
          <a:noFill/>
          <a:ln>
            <a:solidFill>
              <a:srgbClr val="2020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fr-FR" sz="1400" dirty="0">
                <a:solidFill>
                  <a:srgbClr val="EC1D24"/>
                </a:solidFill>
              </a:rPr>
              <a:t>Notation mathématique</a:t>
            </a:r>
          </a:p>
          <a:p>
            <a:pPr algn="ctr"/>
            <a:endParaRPr lang="fr-FR" sz="1400" dirty="0">
              <a:solidFill>
                <a:srgbClr val="EC1D24"/>
              </a:solidFill>
            </a:endParaRPr>
          </a:p>
          <a:p>
            <a:pPr algn="ctr"/>
            <a:r>
              <a:rPr lang="fr-FR" sz="1400" dirty="0">
                <a:solidFill>
                  <a:schemeClr val="tx1"/>
                </a:solidFill>
              </a:rPr>
              <a:t>Intégrales, matrices, etc.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BA1D08F4-588E-4AA7-B9CD-836C3CC855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1923678"/>
            <a:ext cx="3172613" cy="2408749"/>
          </a:xfrm>
          <a:prstGeom prst="rect">
            <a:avLst/>
          </a:prstGeom>
        </p:spPr>
      </p:pic>
      <p:cxnSp>
        <p:nvCxnSpPr>
          <p:cNvPr id="12" name="Connecteur droit avec flèche 11">
            <a:extLst>
              <a:ext uri="{FF2B5EF4-FFF2-40B4-BE49-F238E27FC236}">
                <a16:creationId xmlns:a16="http://schemas.microsoft.com/office/drawing/2014/main" id="{8B596706-BABA-492D-9463-A139DC278D0E}"/>
              </a:ext>
            </a:extLst>
          </p:cNvPr>
          <p:cNvCxnSpPr>
            <a:cxnSpLocks/>
          </p:cNvCxnSpPr>
          <p:nvPr/>
        </p:nvCxnSpPr>
        <p:spPr>
          <a:xfrm flipH="1" flipV="1">
            <a:off x="971600" y="3662076"/>
            <a:ext cx="288032" cy="48881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9BFCACBD-7F24-40C8-8510-A396DA8F2D4B}"/>
              </a:ext>
            </a:extLst>
          </p:cNvPr>
          <p:cNvSpPr/>
          <p:nvPr/>
        </p:nvSpPr>
        <p:spPr>
          <a:xfrm>
            <a:off x="1232259" y="3662076"/>
            <a:ext cx="2030346" cy="1017119"/>
          </a:xfrm>
          <a:prstGeom prst="rect">
            <a:avLst/>
          </a:prstGeom>
          <a:noFill/>
          <a:ln>
            <a:solidFill>
              <a:srgbClr val="2020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fr-FR" sz="1400" dirty="0">
                <a:solidFill>
                  <a:srgbClr val="EC1D24"/>
                </a:solidFill>
              </a:rPr>
              <a:t>Calcul formel</a:t>
            </a:r>
          </a:p>
          <a:p>
            <a:pPr algn="ctr"/>
            <a:endParaRPr lang="fr-FR" sz="1400" dirty="0">
              <a:solidFill>
                <a:srgbClr val="EC1D24"/>
              </a:solidFill>
            </a:endParaRPr>
          </a:p>
          <a:p>
            <a:pPr algn="ctr"/>
            <a:r>
              <a:rPr lang="fr-FR" sz="1400" dirty="0">
                <a:solidFill>
                  <a:schemeClr val="tx1"/>
                </a:solidFill>
              </a:rPr>
              <a:t>6+6x</a:t>
            </a:r>
          </a:p>
          <a:p>
            <a:pPr algn="ctr"/>
            <a:r>
              <a:rPr lang="fr-FR" sz="1400" dirty="0">
                <a:solidFill>
                  <a:schemeClr val="tx1"/>
                </a:solidFill>
              </a:rPr>
              <a:t>=2x+2x+2x+3+3 </a:t>
            </a:r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id="{21091AE9-7549-47A3-8E6C-B06841C947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73278" y="2878853"/>
            <a:ext cx="4963218" cy="1867161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9AD97D1B-F5BC-409A-8697-09AF46F92955}"/>
              </a:ext>
            </a:extLst>
          </p:cNvPr>
          <p:cNvSpPr/>
          <p:nvPr/>
        </p:nvSpPr>
        <p:spPr>
          <a:xfrm>
            <a:off x="6660232" y="1923677"/>
            <a:ext cx="2030346" cy="955175"/>
          </a:xfrm>
          <a:prstGeom prst="rect">
            <a:avLst/>
          </a:prstGeom>
          <a:noFill/>
          <a:ln>
            <a:solidFill>
              <a:srgbClr val="2020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fr-FR" sz="1400" dirty="0">
                <a:solidFill>
                  <a:srgbClr val="EC1D24"/>
                </a:solidFill>
              </a:rPr>
              <a:t>Questions génériques</a:t>
            </a:r>
          </a:p>
          <a:p>
            <a:pPr algn="ctr"/>
            <a:endParaRPr lang="fr-FR" sz="1400" dirty="0">
              <a:solidFill>
                <a:srgbClr val="EC1D24"/>
              </a:solidFill>
            </a:endParaRPr>
          </a:p>
          <a:p>
            <a:pPr algn="ctr"/>
            <a:r>
              <a:rPr lang="fr-FR" sz="1400" dirty="0">
                <a:solidFill>
                  <a:schemeClr val="tx1"/>
                </a:solidFill>
              </a:rPr>
              <a:t>Racine(</a:t>
            </a:r>
            <a:r>
              <a:rPr lang="fr-FR" sz="1400" dirty="0" err="1">
                <a:solidFill>
                  <a:schemeClr val="tx1"/>
                </a:solidFill>
              </a:rPr>
              <a:t>a·a·p</a:t>
            </a:r>
            <a:r>
              <a:rPr lang="fr-FR" sz="1400" dirty="0">
                <a:solidFill>
                  <a:schemeClr val="tx1"/>
                </a:solidFill>
              </a:rPr>
              <a:t>);</a:t>
            </a:r>
          </a:p>
          <a:p>
            <a:pPr algn="ctr"/>
            <a:r>
              <a:rPr lang="fr-FR" sz="1400" dirty="0">
                <a:solidFill>
                  <a:schemeClr val="tx1"/>
                </a:solidFill>
              </a:rPr>
              <a:t>a et p aléatoires</a:t>
            </a:r>
          </a:p>
        </p:txBody>
      </p:sp>
      <p:cxnSp>
        <p:nvCxnSpPr>
          <p:cNvPr id="20" name="Connecteur droit avec flèche 19">
            <a:extLst>
              <a:ext uri="{FF2B5EF4-FFF2-40B4-BE49-F238E27FC236}">
                <a16:creationId xmlns:a16="http://schemas.microsoft.com/office/drawing/2014/main" id="{09D54669-EA27-4F1D-85D2-7C9DD63B3143}"/>
              </a:ext>
            </a:extLst>
          </p:cNvPr>
          <p:cNvCxnSpPr>
            <a:cxnSpLocks/>
          </p:cNvCxnSpPr>
          <p:nvPr/>
        </p:nvCxnSpPr>
        <p:spPr>
          <a:xfrm flipH="1">
            <a:off x="4689203" y="2608835"/>
            <a:ext cx="1971029" cy="77910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3086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3" grpId="0" animBg="1"/>
      <p:bldP spid="1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77AA21EC-0AAE-4C72-B638-75F6DE5218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4442" y="0"/>
            <a:ext cx="6975116" cy="5143500"/>
          </a:xfrm>
          <a:prstGeom prst="rect">
            <a:avLst/>
          </a:prstGeom>
        </p:spPr>
      </p:pic>
      <p:cxnSp>
        <p:nvCxnSpPr>
          <p:cNvPr id="4" name="Connecteur droit avec flèche 3">
            <a:extLst>
              <a:ext uri="{FF2B5EF4-FFF2-40B4-BE49-F238E27FC236}">
                <a16:creationId xmlns:a16="http://schemas.microsoft.com/office/drawing/2014/main" id="{EB76E6D4-B7BF-4318-8377-C3A3A2DFF097}"/>
              </a:ext>
            </a:extLst>
          </p:cNvPr>
          <p:cNvCxnSpPr>
            <a:cxnSpLocks/>
          </p:cNvCxnSpPr>
          <p:nvPr/>
        </p:nvCxnSpPr>
        <p:spPr>
          <a:xfrm flipH="1" flipV="1">
            <a:off x="4644008" y="483518"/>
            <a:ext cx="720080" cy="49504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>
            <a:extLst>
              <a:ext uri="{FF2B5EF4-FFF2-40B4-BE49-F238E27FC236}">
                <a16:creationId xmlns:a16="http://schemas.microsoft.com/office/drawing/2014/main" id="{48DC55E3-AA7A-49EE-8572-A95013B85FCA}"/>
              </a:ext>
            </a:extLst>
          </p:cNvPr>
          <p:cNvSpPr/>
          <p:nvPr/>
        </p:nvSpPr>
        <p:spPr>
          <a:xfrm>
            <a:off x="5364088" y="483518"/>
            <a:ext cx="2030346" cy="1368152"/>
          </a:xfrm>
          <a:prstGeom prst="rect">
            <a:avLst/>
          </a:prstGeom>
          <a:noFill/>
          <a:ln>
            <a:solidFill>
              <a:srgbClr val="2020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fr-FR" sz="1400" dirty="0">
                <a:solidFill>
                  <a:srgbClr val="EC1D24"/>
                </a:solidFill>
              </a:rPr>
              <a:t>Calcul formel</a:t>
            </a:r>
          </a:p>
          <a:p>
            <a:pPr algn="ctr"/>
            <a:endParaRPr lang="fr-FR" sz="1400" dirty="0">
              <a:solidFill>
                <a:srgbClr val="EC1D24"/>
              </a:solidFill>
            </a:endParaRPr>
          </a:p>
          <a:p>
            <a:pPr algn="ctr"/>
            <a:r>
              <a:rPr lang="fr-FR" sz="1400" dirty="0">
                <a:solidFill>
                  <a:schemeClr val="tx1"/>
                </a:solidFill>
              </a:rPr>
              <a:t>On peut choisir d’accepter toute réponse « mathématiquement égale »</a:t>
            </a:r>
          </a:p>
        </p:txBody>
      </p:sp>
      <p:cxnSp>
        <p:nvCxnSpPr>
          <p:cNvPr id="7" name="Connecteur droit avec flèche 6">
            <a:extLst>
              <a:ext uri="{FF2B5EF4-FFF2-40B4-BE49-F238E27FC236}">
                <a16:creationId xmlns:a16="http://schemas.microsoft.com/office/drawing/2014/main" id="{43632CDF-A402-4F74-8BBC-85864FD38AC8}"/>
              </a:ext>
            </a:extLst>
          </p:cNvPr>
          <p:cNvCxnSpPr>
            <a:cxnSpLocks/>
          </p:cNvCxnSpPr>
          <p:nvPr/>
        </p:nvCxnSpPr>
        <p:spPr>
          <a:xfrm flipH="1" flipV="1">
            <a:off x="5280938" y="2607755"/>
            <a:ext cx="720080" cy="49504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BC7199B5-D127-45B8-87E0-7AC49CAB68A3}"/>
              </a:ext>
            </a:extLst>
          </p:cNvPr>
          <p:cNvSpPr/>
          <p:nvPr/>
        </p:nvSpPr>
        <p:spPr>
          <a:xfrm>
            <a:off x="6001018" y="2607755"/>
            <a:ext cx="2675438" cy="1188131"/>
          </a:xfrm>
          <a:prstGeom prst="rect">
            <a:avLst/>
          </a:prstGeom>
          <a:noFill/>
          <a:ln>
            <a:solidFill>
              <a:srgbClr val="2020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fr-FR" sz="1400" dirty="0">
                <a:solidFill>
                  <a:srgbClr val="EC1D24"/>
                </a:solidFill>
              </a:rPr>
              <a:t>Correction générée</a:t>
            </a:r>
          </a:p>
          <a:p>
            <a:pPr algn="ctr"/>
            <a:endParaRPr lang="fr-FR" sz="1400" dirty="0">
              <a:solidFill>
                <a:srgbClr val="EC1D24"/>
              </a:solidFill>
            </a:endParaRPr>
          </a:p>
          <a:p>
            <a:pPr algn="ctr"/>
            <a:r>
              <a:rPr lang="fr-FR" sz="1400" dirty="0">
                <a:solidFill>
                  <a:schemeClr val="tx1"/>
                </a:solidFill>
              </a:rPr>
              <a:t>On génère une réponse qui dépend des paramètres et qui peut inclure des graphiques.</a:t>
            </a:r>
          </a:p>
        </p:txBody>
      </p:sp>
      <p:sp>
        <p:nvSpPr>
          <p:cNvPr id="9" name="Accolade fermante 8">
            <a:extLst>
              <a:ext uri="{FF2B5EF4-FFF2-40B4-BE49-F238E27FC236}">
                <a16:creationId xmlns:a16="http://schemas.microsoft.com/office/drawing/2014/main" id="{F82B5F88-7F5B-4D2F-A3B7-0B6D1B8DC24F}"/>
              </a:ext>
            </a:extLst>
          </p:cNvPr>
          <p:cNvSpPr/>
          <p:nvPr/>
        </p:nvSpPr>
        <p:spPr>
          <a:xfrm>
            <a:off x="4860032" y="1491630"/>
            <a:ext cx="216024" cy="3651870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29840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 : coins arrondis 3">
            <a:extLst>
              <a:ext uri="{FF2B5EF4-FFF2-40B4-BE49-F238E27FC236}">
                <a16:creationId xmlns:a16="http://schemas.microsoft.com/office/drawing/2014/main" id="{121C1384-AB08-4F9D-9DF4-998248AEEE44}"/>
              </a:ext>
            </a:extLst>
          </p:cNvPr>
          <p:cNvSpPr/>
          <p:nvPr/>
        </p:nvSpPr>
        <p:spPr>
          <a:xfrm>
            <a:off x="1113282" y="915566"/>
            <a:ext cx="2448272" cy="3456384"/>
          </a:xfrm>
          <a:prstGeom prst="roundRect">
            <a:avLst/>
          </a:prstGeom>
          <a:solidFill>
            <a:srgbClr val="20202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fr-FR" dirty="0">
                <a:solidFill>
                  <a:srgbClr val="EC1D24"/>
                </a:solidFill>
              </a:rPr>
              <a:t>Semaine N-1</a:t>
            </a:r>
          </a:p>
        </p:txBody>
      </p:sp>
      <p:sp>
        <p:nvSpPr>
          <p:cNvPr id="5" name="Rectangle : coins arrondis 4">
            <a:extLst>
              <a:ext uri="{FF2B5EF4-FFF2-40B4-BE49-F238E27FC236}">
                <a16:creationId xmlns:a16="http://schemas.microsoft.com/office/drawing/2014/main" id="{FB676184-5C2C-4959-8BA1-BC01EAFB24FE}"/>
              </a:ext>
            </a:extLst>
          </p:cNvPr>
          <p:cNvSpPr/>
          <p:nvPr/>
        </p:nvSpPr>
        <p:spPr>
          <a:xfrm>
            <a:off x="5474434" y="920316"/>
            <a:ext cx="2448272" cy="3456384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fr-FR" dirty="0">
                <a:solidFill>
                  <a:srgbClr val="EC1D24"/>
                </a:solidFill>
              </a:rPr>
              <a:t>Semaine N</a:t>
            </a:r>
          </a:p>
        </p:txBody>
      </p:sp>
      <p:sp>
        <p:nvSpPr>
          <p:cNvPr id="6" name="Rectangle : avec coin arrondi et coin rogné en haut 5">
            <a:extLst>
              <a:ext uri="{FF2B5EF4-FFF2-40B4-BE49-F238E27FC236}">
                <a16:creationId xmlns:a16="http://schemas.microsoft.com/office/drawing/2014/main" id="{95136F75-F819-4729-9949-594706F32853}"/>
              </a:ext>
            </a:extLst>
          </p:cNvPr>
          <p:cNvSpPr/>
          <p:nvPr/>
        </p:nvSpPr>
        <p:spPr>
          <a:xfrm>
            <a:off x="5582446" y="1496380"/>
            <a:ext cx="2232248" cy="1152128"/>
          </a:xfrm>
          <a:prstGeom prst="snipRoundRect">
            <a:avLst/>
          </a:prstGeom>
          <a:solidFill>
            <a:schemeClr val="bg1"/>
          </a:solidFill>
          <a:ln w="12700">
            <a:solidFill>
              <a:srgbClr val="EC1D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R="0" algn="ctr" rtl="0"/>
            <a:r>
              <a:rPr lang="fr-FR" sz="1200" b="1" i="0" u="none" strike="noStrike" dirty="0">
                <a:solidFill>
                  <a:prstClr val="black"/>
                </a:solidFill>
                <a:latin typeface="+mj-lt"/>
              </a:rPr>
              <a:t>Test fixe et évalué N</a:t>
            </a:r>
            <a:endParaRPr lang="fr-FR" sz="1200" b="0" i="0" u="none" strike="noStrike" dirty="0">
              <a:solidFill>
                <a:prstClr val="black"/>
              </a:solidFill>
              <a:latin typeface="+mj-lt"/>
            </a:endParaRPr>
          </a:p>
          <a:p>
            <a:pPr marR="0" algn="ctr" rtl="0"/>
            <a:endParaRPr lang="fr-FR" sz="1200" b="0" i="0" u="none" strike="noStrike" baseline="0" dirty="0">
              <a:solidFill>
                <a:prstClr val="black"/>
              </a:solidFill>
              <a:latin typeface="+mj-lt"/>
            </a:endParaRPr>
          </a:p>
          <a:p>
            <a:pPr marL="171450" marR="0" indent="-171450" algn="l" rtl="0">
              <a:buFont typeface="Arial" panose="020B0604020202020204" pitchFamily="34" charset="0"/>
              <a:buChar char="•"/>
            </a:pPr>
            <a:r>
              <a:rPr lang="fr-FR" sz="1200" b="0" i="0" u="none" strike="noStrike" baseline="0" dirty="0">
                <a:solidFill>
                  <a:prstClr val="black"/>
                </a:solidFill>
                <a:latin typeface="+mj-lt"/>
              </a:rPr>
              <a:t>2 tentatives → moyenne</a:t>
            </a:r>
          </a:p>
          <a:p>
            <a:pPr marL="171450" marR="0" indent="-171450" algn="l" rtl="0">
              <a:buFont typeface="Arial" panose="020B0604020202020204" pitchFamily="34" charset="0"/>
              <a:buChar char="•"/>
            </a:pPr>
            <a:r>
              <a:rPr lang="fr-FR" sz="1200" b="0" i="0" u="none" strike="noStrike" baseline="0" dirty="0">
                <a:solidFill>
                  <a:prstClr val="black"/>
                </a:solidFill>
                <a:latin typeface="+mj-lt"/>
              </a:rPr>
              <a:t>3</a:t>
            </a:r>
            <a:r>
              <a:rPr lang="fr-FR" sz="1200" b="0" i="0" u="none" strike="noStrike" baseline="30000" dirty="0">
                <a:solidFill>
                  <a:prstClr val="black"/>
                </a:solidFill>
                <a:latin typeface="+mj-lt"/>
              </a:rPr>
              <a:t>ème</a:t>
            </a:r>
            <a:r>
              <a:rPr lang="fr-FR" sz="1200" b="0" i="0" u="none" strike="noStrike" baseline="0" dirty="0">
                <a:solidFill>
                  <a:prstClr val="black"/>
                </a:solidFill>
                <a:latin typeface="+mj-lt"/>
              </a:rPr>
              <a:t> tentative possible en fin de semestre</a:t>
            </a:r>
          </a:p>
        </p:txBody>
      </p:sp>
      <p:sp>
        <p:nvSpPr>
          <p:cNvPr id="7" name="Rectangle : avec coin arrondi et coin rogné en haut 6">
            <a:extLst>
              <a:ext uri="{FF2B5EF4-FFF2-40B4-BE49-F238E27FC236}">
                <a16:creationId xmlns:a16="http://schemas.microsoft.com/office/drawing/2014/main" id="{0C5F2F26-E700-4E76-A07C-629B5F2B7044}"/>
              </a:ext>
            </a:extLst>
          </p:cNvPr>
          <p:cNvSpPr/>
          <p:nvPr/>
        </p:nvSpPr>
        <p:spPr>
          <a:xfrm>
            <a:off x="1221294" y="1496380"/>
            <a:ext cx="2232248" cy="1152128"/>
          </a:xfrm>
          <a:prstGeom prst="snipRoundRect">
            <a:avLst/>
          </a:prstGeom>
          <a:solidFill>
            <a:schemeClr val="bg1"/>
          </a:solidFill>
          <a:ln w="12700">
            <a:solidFill>
              <a:srgbClr val="EC1D24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R="0" algn="ctr" rtl="0"/>
            <a:r>
              <a:rPr lang="fr-FR" sz="1200" b="1" i="0" u="none" strike="noStrike" dirty="0">
                <a:solidFill>
                  <a:prstClr val="black"/>
                </a:solidFill>
                <a:latin typeface="+mj-lt"/>
              </a:rPr>
              <a:t>Test fixe et évalué N-1</a:t>
            </a:r>
            <a:endParaRPr lang="fr-FR" sz="1200" b="0" i="0" u="none" strike="noStrike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8" name="Rectangle : avec coin arrondi et coin rogné en haut 7">
            <a:extLst>
              <a:ext uri="{FF2B5EF4-FFF2-40B4-BE49-F238E27FC236}">
                <a16:creationId xmlns:a16="http://schemas.microsoft.com/office/drawing/2014/main" id="{4120311A-3137-4F97-BCD8-B06FCDCBF0A4}"/>
              </a:ext>
            </a:extLst>
          </p:cNvPr>
          <p:cNvSpPr/>
          <p:nvPr/>
        </p:nvSpPr>
        <p:spPr>
          <a:xfrm>
            <a:off x="1221294" y="2762673"/>
            <a:ext cx="2232248" cy="1152128"/>
          </a:xfrm>
          <a:prstGeom prst="snipRoundRect">
            <a:avLst/>
          </a:prstGeom>
          <a:solidFill>
            <a:srgbClr val="EC1D24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R="0" algn="ctr" rtl="0"/>
            <a:r>
              <a:rPr lang="fr-FR" sz="1200" b="1" i="0" u="none" strike="noStrike" dirty="0">
                <a:solidFill>
                  <a:schemeClr val="bg1"/>
                </a:solidFill>
                <a:latin typeface="+mj-lt"/>
              </a:rPr>
              <a:t>Test d’entraînement N</a:t>
            </a:r>
            <a:endParaRPr lang="fr-FR" sz="1200" b="0" i="0" u="none" strike="noStrike" dirty="0">
              <a:solidFill>
                <a:schemeClr val="bg1"/>
              </a:solidFill>
              <a:latin typeface="+mj-lt"/>
            </a:endParaRPr>
          </a:p>
          <a:p>
            <a:pPr marR="0" algn="ctr" rtl="0"/>
            <a:endParaRPr lang="fr-FR" sz="1200" b="0" i="0" u="none" strike="noStrike" baseline="0" dirty="0">
              <a:solidFill>
                <a:schemeClr val="bg1"/>
              </a:solidFill>
              <a:latin typeface="+mj-lt"/>
            </a:endParaRPr>
          </a:p>
          <a:p>
            <a:pPr marL="171450" marR="0" indent="-171450" algn="l" rtl="0">
              <a:buFont typeface="Arial" panose="020B0604020202020204" pitchFamily="34" charset="0"/>
              <a:buChar char="•"/>
            </a:pPr>
            <a:r>
              <a:rPr lang="fr-FR" sz="1200" b="0" i="0" u="none" strike="noStrike" baseline="0" dirty="0">
                <a:solidFill>
                  <a:schemeClr val="bg1"/>
                </a:solidFill>
                <a:latin typeface="+mj-lt"/>
              </a:rPr>
              <a:t>Avec questions </a:t>
            </a:r>
            <a:r>
              <a:rPr lang="fr-FR" sz="1200" b="0" i="0" u="none" strike="noStrike" baseline="0" dirty="0" err="1">
                <a:solidFill>
                  <a:schemeClr val="bg1"/>
                </a:solidFill>
                <a:latin typeface="+mj-lt"/>
              </a:rPr>
              <a:t>wiris</a:t>
            </a:r>
            <a:endParaRPr lang="fr-FR" sz="1200" b="0" i="0" u="none" strike="noStrike" baseline="0" dirty="0">
              <a:solidFill>
                <a:schemeClr val="bg1"/>
              </a:solidFill>
              <a:latin typeface="+mj-lt"/>
            </a:endParaRPr>
          </a:p>
          <a:p>
            <a:pPr marL="171450" marR="0" indent="-171450" algn="l" rtl="0">
              <a:buFont typeface="Arial" panose="020B0604020202020204" pitchFamily="34" charset="0"/>
              <a:buChar char="•"/>
            </a:pPr>
            <a:r>
              <a:rPr lang="fr-FR" sz="1200" dirty="0">
                <a:solidFill>
                  <a:schemeClr val="bg1"/>
                </a:solidFill>
                <a:latin typeface="+mj-lt"/>
              </a:rPr>
              <a:t>Score + correction générée</a:t>
            </a:r>
          </a:p>
          <a:p>
            <a:pPr marL="171450" marR="0" indent="-171450" algn="l" rtl="0">
              <a:buFont typeface="Arial" panose="020B0604020202020204" pitchFamily="34" charset="0"/>
              <a:buChar char="•"/>
            </a:pPr>
            <a:r>
              <a:rPr lang="fr-FR" sz="1200" b="0" i="0" u="none" strike="noStrike" baseline="0" dirty="0">
                <a:solidFill>
                  <a:schemeClr val="bg1"/>
                </a:solidFill>
                <a:latin typeface="+mj-lt"/>
              </a:rPr>
              <a:t>Non noté, illimité</a:t>
            </a:r>
          </a:p>
        </p:txBody>
      </p:sp>
      <p:cxnSp>
        <p:nvCxnSpPr>
          <p:cNvPr id="13" name="Connecteur droit avec flèche 12">
            <a:extLst>
              <a:ext uri="{FF2B5EF4-FFF2-40B4-BE49-F238E27FC236}">
                <a16:creationId xmlns:a16="http://schemas.microsoft.com/office/drawing/2014/main" id="{DCD1F8C4-8251-46AA-953E-53511B9DD6E2}"/>
              </a:ext>
            </a:extLst>
          </p:cNvPr>
          <p:cNvCxnSpPr>
            <a:stCxn id="8" idx="0"/>
            <a:endCxn id="6" idx="2"/>
          </p:cNvCxnSpPr>
          <p:nvPr/>
        </p:nvCxnSpPr>
        <p:spPr>
          <a:xfrm flipV="1">
            <a:off x="3453542" y="2072444"/>
            <a:ext cx="2128904" cy="1266293"/>
          </a:xfrm>
          <a:prstGeom prst="straightConnector1">
            <a:avLst/>
          </a:prstGeom>
          <a:ln w="22225">
            <a:solidFill>
              <a:srgbClr val="EC1D2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 : avec coin arrondi et coin rogné en haut 15">
            <a:extLst>
              <a:ext uri="{FF2B5EF4-FFF2-40B4-BE49-F238E27FC236}">
                <a16:creationId xmlns:a16="http://schemas.microsoft.com/office/drawing/2014/main" id="{DDE17533-2EC4-4053-B1E0-8F9D316CD23F}"/>
              </a:ext>
            </a:extLst>
          </p:cNvPr>
          <p:cNvSpPr/>
          <p:nvPr/>
        </p:nvSpPr>
        <p:spPr>
          <a:xfrm>
            <a:off x="5582446" y="2786135"/>
            <a:ext cx="2232248" cy="1152128"/>
          </a:xfrm>
          <a:prstGeom prst="snipRoundRect">
            <a:avLst/>
          </a:prstGeom>
          <a:solidFill>
            <a:srgbClr val="EC1D24"/>
          </a:solidFill>
          <a:ln w="12700">
            <a:solidFill>
              <a:srgbClr val="EC1D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R="0" algn="ctr" rtl="0"/>
            <a:r>
              <a:rPr lang="fr-FR" sz="1200" b="1" i="0" u="none" strike="noStrike" dirty="0">
                <a:solidFill>
                  <a:schemeClr val="bg1"/>
                </a:solidFill>
                <a:latin typeface="+mj-lt"/>
              </a:rPr>
              <a:t>Test d’entraînement N+1</a:t>
            </a:r>
            <a:endParaRPr lang="fr-FR" sz="1200" b="0" i="0" u="none" strike="noStrike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2F9325C4-65BE-46B4-A6FB-4922B92A7927}"/>
              </a:ext>
            </a:extLst>
          </p:cNvPr>
          <p:cNvSpPr txBox="1"/>
          <p:nvPr/>
        </p:nvSpPr>
        <p:spPr>
          <a:xfrm rot="19737168">
            <a:off x="3895948" y="2382148"/>
            <a:ext cx="13521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>
                <a:solidFill>
                  <a:srgbClr val="EC1D24"/>
                </a:solidFill>
              </a:rPr>
              <a:t>Travail en classe</a:t>
            </a:r>
          </a:p>
          <a:p>
            <a:r>
              <a:rPr lang="fr-FR" sz="1400" dirty="0">
                <a:solidFill>
                  <a:srgbClr val="EC1D24"/>
                </a:solidFill>
              </a:rPr>
              <a:t>Et à la maison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D8760A37-F3CD-45C6-8CC5-2D7E52F3885D}"/>
              </a:ext>
            </a:extLst>
          </p:cNvPr>
          <p:cNvSpPr txBox="1"/>
          <p:nvPr/>
        </p:nvSpPr>
        <p:spPr>
          <a:xfrm>
            <a:off x="179512" y="42178"/>
            <a:ext cx="31324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Tests hebdomadaires avec </a:t>
            </a:r>
            <a:r>
              <a:rPr lang="fr-FR" dirty="0" err="1">
                <a:solidFill>
                  <a:schemeClr val="bg1"/>
                </a:solidFill>
              </a:rPr>
              <a:t>wiris</a:t>
            </a:r>
            <a:endParaRPr lang="fr-F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5765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 animBg="1"/>
      <p:bldP spid="16" grpId="0" animBg="1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D4F5D897-CF33-484E-A0EA-8BE6A039A006}"/>
              </a:ext>
            </a:extLst>
          </p:cNvPr>
          <p:cNvCxnSpPr/>
          <p:nvPr/>
        </p:nvCxnSpPr>
        <p:spPr>
          <a:xfrm>
            <a:off x="4554132" y="699542"/>
            <a:ext cx="0" cy="403244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0F65F9CD-413E-492F-81D8-FEED95A72584}"/>
              </a:ext>
            </a:extLst>
          </p:cNvPr>
          <p:cNvCxnSpPr>
            <a:cxnSpLocks/>
          </p:cNvCxnSpPr>
          <p:nvPr/>
        </p:nvCxnSpPr>
        <p:spPr>
          <a:xfrm flipH="1">
            <a:off x="0" y="2715766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ylindre 16">
            <a:extLst>
              <a:ext uri="{FF2B5EF4-FFF2-40B4-BE49-F238E27FC236}">
                <a16:creationId xmlns:a16="http://schemas.microsoft.com/office/drawing/2014/main" id="{A8B005DE-181F-43BC-998A-3A376ACF313F}"/>
              </a:ext>
            </a:extLst>
          </p:cNvPr>
          <p:cNvSpPr/>
          <p:nvPr/>
        </p:nvSpPr>
        <p:spPr>
          <a:xfrm>
            <a:off x="1384838" y="1389058"/>
            <a:ext cx="648071" cy="1172504"/>
          </a:xfrm>
          <a:prstGeom prst="can">
            <a:avLst>
              <a:gd name="adj" fmla="val 17518"/>
            </a:avLst>
          </a:prstGeom>
          <a:solidFill>
            <a:srgbClr val="202020"/>
          </a:solidFill>
          <a:ln>
            <a:solidFill>
              <a:srgbClr val="2020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FR" sz="1300" dirty="0">
                <a:solidFill>
                  <a:schemeClr val="bg1"/>
                </a:solidFill>
              </a:rPr>
              <a:t>Engagement actif</a:t>
            </a:r>
          </a:p>
        </p:txBody>
      </p:sp>
      <p:sp>
        <p:nvSpPr>
          <p:cNvPr id="18" name="Cylindre 17">
            <a:extLst>
              <a:ext uri="{FF2B5EF4-FFF2-40B4-BE49-F238E27FC236}">
                <a16:creationId xmlns:a16="http://schemas.microsoft.com/office/drawing/2014/main" id="{9F15C57D-009C-42BE-B191-660DD8A2C874}"/>
              </a:ext>
            </a:extLst>
          </p:cNvPr>
          <p:cNvSpPr/>
          <p:nvPr/>
        </p:nvSpPr>
        <p:spPr>
          <a:xfrm>
            <a:off x="448734" y="1389058"/>
            <a:ext cx="648071" cy="1172504"/>
          </a:xfrm>
          <a:prstGeom prst="can">
            <a:avLst>
              <a:gd name="adj" fmla="val 17518"/>
            </a:avLst>
          </a:prstGeom>
          <a:solidFill>
            <a:srgbClr val="202020"/>
          </a:solidFill>
          <a:ln>
            <a:solidFill>
              <a:srgbClr val="2020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FR" sz="1300" dirty="0">
                <a:solidFill>
                  <a:schemeClr val="bg1"/>
                </a:solidFill>
              </a:rPr>
              <a:t>Attention</a:t>
            </a:r>
          </a:p>
        </p:txBody>
      </p:sp>
      <p:sp>
        <p:nvSpPr>
          <p:cNvPr id="20" name="Cylindre 19">
            <a:extLst>
              <a:ext uri="{FF2B5EF4-FFF2-40B4-BE49-F238E27FC236}">
                <a16:creationId xmlns:a16="http://schemas.microsoft.com/office/drawing/2014/main" id="{6AFBDC94-8F9B-426E-A16D-5854D5C8D8A9}"/>
              </a:ext>
            </a:extLst>
          </p:cNvPr>
          <p:cNvSpPr/>
          <p:nvPr/>
        </p:nvSpPr>
        <p:spPr>
          <a:xfrm>
            <a:off x="3238967" y="1399246"/>
            <a:ext cx="648071" cy="1172504"/>
          </a:xfrm>
          <a:prstGeom prst="can">
            <a:avLst>
              <a:gd name="adj" fmla="val 17518"/>
            </a:avLst>
          </a:prstGeom>
          <a:solidFill>
            <a:srgbClr val="202020"/>
          </a:solidFill>
          <a:ln>
            <a:solidFill>
              <a:srgbClr val="2020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FR" sz="1300" dirty="0" err="1">
                <a:solidFill>
                  <a:schemeClr val="bg1"/>
                </a:solidFill>
              </a:rPr>
              <a:t>Consoli-dation</a:t>
            </a:r>
            <a:endParaRPr lang="fr-FR" sz="1300" dirty="0">
              <a:solidFill>
                <a:schemeClr val="bg1"/>
              </a:solidFill>
            </a:endParaRPr>
          </a:p>
        </p:txBody>
      </p:sp>
      <p:sp>
        <p:nvSpPr>
          <p:cNvPr id="21" name="Cylindre 20">
            <a:extLst>
              <a:ext uri="{FF2B5EF4-FFF2-40B4-BE49-F238E27FC236}">
                <a16:creationId xmlns:a16="http://schemas.microsoft.com/office/drawing/2014/main" id="{266A6029-E2E3-4CD4-9EFD-02E1DACF9489}"/>
              </a:ext>
            </a:extLst>
          </p:cNvPr>
          <p:cNvSpPr/>
          <p:nvPr/>
        </p:nvSpPr>
        <p:spPr>
          <a:xfrm>
            <a:off x="2302863" y="1399246"/>
            <a:ext cx="648071" cy="1172504"/>
          </a:xfrm>
          <a:prstGeom prst="can">
            <a:avLst>
              <a:gd name="adj" fmla="val 17518"/>
            </a:avLst>
          </a:prstGeom>
          <a:solidFill>
            <a:srgbClr val="202020"/>
          </a:solidFill>
          <a:ln>
            <a:solidFill>
              <a:srgbClr val="2020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FR" sz="1300" dirty="0">
                <a:solidFill>
                  <a:schemeClr val="bg1"/>
                </a:solidFill>
              </a:rPr>
              <a:t>Feedback</a:t>
            </a:r>
          </a:p>
        </p:txBody>
      </p:sp>
      <p:sp>
        <p:nvSpPr>
          <p:cNvPr id="13" name="Cube 12">
            <a:extLst>
              <a:ext uri="{FF2B5EF4-FFF2-40B4-BE49-F238E27FC236}">
                <a16:creationId xmlns:a16="http://schemas.microsoft.com/office/drawing/2014/main" id="{8B79B523-3F39-47DD-8FB7-AE63B90EF284}"/>
              </a:ext>
            </a:extLst>
          </p:cNvPr>
          <p:cNvSpPr/>
          <p:nvPr/>
        </p:nvSpPr>
        <p:spPr>
          <a:xfrm>
            <a:off x="304718" y="862036"/>
            <a:ext cx="3897243" cy="576063"/>
          </a:xfrm>
          <a:prstGeom prst="cube">
            <a:avLst/>
          </a:prstGeom>
          <a:solidFill>
            <a:srgbClr val="202020"/>
          </a:solidFill>
          <a:ln>
            <a:solidFill>
              <a:srgbClr val="2020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>
                <a:solidFill>
                  <a:srgbClr val="EC1D24"/>
                </a:solidFill>
              </a:rPr>
              <a:t>Apprentissage</a:t>
            </a:r>
          </a:p>
        </p:txBody>
      </p:sp>
      <p:pic>
        <p:nvPicPr>
          <p:cNvPr id="23" name="Image 22">
            <a:extLst>
              <a:ext uri="{FF2B5EF4-FFF2-40B4-BE49-F238E27FC236}">
                <a16:creationId xmlns:a16="http://schemas.microsoft.com/office/drawing/2014/main" id="{66B1E81F-D143-46A6-879A-DBB2F450AB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8479" y="748516"/>
            <a:ext cx="2810683" cy="1890148"/>
          </a:xfrm>
          <a:prstGeom prst="rect">
            <a:avLst/>
          </a:prstGeom>
          <a:ln>
            <a:solidFill>
              <a:srgbClr val="202020"/>
            </a:solidFill>
          </a:ln>
        </p:spPr>
      </p:pic>
      <p:sp>
        <p:nvSpPr>
          <p:cNvPr id="24" name="ZoneTexte 23">
            <a:extLst>
              <a:ext uri="{FF2B5EF4-FFF2-40B4-BE49-F238E27FC236}">
                <a16:creationId xmlns:a16="http://schemas.microsoft.com/office/drawing/2014/main" id="{8F2067FB-E9E0-48A2-82F1-E373DF0D461B}"/>
              </a:ext>
            </a:extLst>
          </p:cNvPr>
          <p:cNvSpPr txBox="1"/>
          <p:nvPr/>
        </p:nvSpPr>
        <p:spPr>
          <a:xfrm>
            <a:off x="5934491" y="748516"/>
            <a:ext cx="8511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>
                <a:solidFill>
                  <a:srgbClr val="EC1D24"/>
                </a:solidFill>
              </a:rPr>
              <a:t>Effet Test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45DA239D-ABF3-4CAC-995A-5E8A184CDB42}"/>
              </a:ext>
            </a:extLst>
          </p:cNvPr>
          <p:cNvSpPr txBox="1"/>
          <p:nvPr/>
        </p:nvSpPr>
        <p:spPr>
          <a:xfrm>
            <a:off x="8028385" y="1853992"/>
            <a:ext cx="111561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algn="ctr"/>
            <a:r>
              <a:rPr lang="fr-FR" sz="1000" b="0" i="1" u="none" strike="noStrike" dirty="0">
                <a:solidFill>
                  <a:prstClr val="black"/>
                </a:solidFill>
                <a:latin typeface="Liberation Sans" panose="020B0604020202020204" pitchFamily="34" charset="0"/>
              </a:rPr>
              <a:t>Steve Masson</a:t>
            </a:r>
            <a:endParaRPr lang="fr-FR" sz="1000" b="0" i="0" u="none" strike="noStrike" dirty="0">
              <a:solidFill>
                <a:prstClr val="black"/>
              </a:solidFill>
              <a:latin typeface="Lucida Sans" panose="020B0602030504020204" pitchFamily="34" charset="0"/>
            </a:endParaRPr>
          </a:p>
          <a:p>
            <a:pPr marR="0" algn="ctr"/>
            <a:r>
              <a:rPr lang="fr-FR" sz="1000" b="0" i="1" u="none" strike="noStrike" baseline="0" dirty="0">
                <a:solidFill>
                  <a:prstClr val="black"/>
                </a:solidFill>
                <a:latin typeface="Liberation Sans" panose="020B0604020202020204" pitchFamily="34" charset="0"/>
              </a:rPr>
              <a:t>«Activer ses neurones», </a:t>
            </a:r>
          </a:p>
          <a:p>
            <a:pPr marR="0" algn="ctr"/>
            <a:r>
              <a:rPr lang="fr-FR" sz="1000" b="0" i="1" u="none" strike="noStrike" baseline="0" dirty="0">
                <a:solidFill>
                  <a:prstClr val="black"/>
                </a:solidFill>
                <a:latin typeface="Liberation Sans" panose="020B0604020202020204" pitchFamily="34" charset="0"/>
              </a:rPr>
              <a:t>page 83</a:t>
            </a:r>
            <a:endParaRPr lang="fr-FR" sz="1000" b="0" i="0" u="none" strike="noStrike" baseline="0" dirty="0">
              <a:solidFill>
                <a:prstClr val="black"/>
              </a:solidFill>
              <a:latin typeface="Lucida Sans" panose="020B0602030504020204" pitchFamily="34" charset="0"/>
            </a:endParaRPr>
          </a:p>
          <a:p>
            <a:endParaRPr lang="fr-FR" sz="1000" dirty="0"/>
          </a:p>
        </p:txBody>
      </p:sp>
      <p:pic>
        <p:nvPicPr>
          <p:cNvPr id="27" name="Image 26">
            <a:extLst>
              <a:ext uri="{FF2B5EF4-FFF2-40B4-BE49-F238E27FC236}">
                <a16:creationId xmlns:a16="http://schemas.microsoft.com/office/drawing/2014/main" id="{624A73F9-B766-4995-A8A2-2CB7DBE4DD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568" y="2840377"/>
            <a:ext cx="3042409" cy="1903071"/>
          </a:xfrm>
          <a:prstGeom prst="rect">
            <a:avLst/>
          </a:prstGeom>
        </p:spPr>
      </p:pic>
      <p:pic>
        <p:nvPicPr>
          <p:cNvPr id="29" name="Image 28">
            <a:extLst>
              <a:ext uri="{FF2B5EF4-FFF2-40B4-BE49-F238E27FC236}">
                <a16:creationId xmlns:a16="http://schemas.microsoft.com/office/drawing/2014/main" id="{BBB6350A-7A8B-4151-B005-FD1DF51FAD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6058" y="3190544"/>
            <a:ext cx="3946017" cy="1066667"/>
          </a:xfrm>
          <a:prstGeom prst="rect">
            <a:avLst/>
          </a:prstGeom>
        </p:spPr>
      </p:pic>
      <p:sp>
        <p:nvSpPr>
          <p:cNvPr id="32" name="ZoneTexte 31">
            <a:extLst>
              <a:ext uri="{FF2B5EF4-FFF2-40B4-BE49-F238E27FC236}">
                <a16:creationId xmlns:a16="http://schemas.microsoft.com/office/drawing/2014/main" id="{056CBB4C-DED4-4BE3-B017-D066A6E8290A}"/>
              </a:ext>
            </a:extLst>
          </p:cNvPr>
          <p:cNvSpPr txBox="1"/>
          <p:nvPr/>
        </p:nvSpPr>
        <p:spPr>
          <a:xfrm>
            <a:off x="179512" y="42178"/>
            <a:ext cx="22871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Avantages pour l’élève</a:t>
            </a:r>
          </a:p>
        </p:txBody>
      </p:sp>
    </p:spTree>
    <p:extLst>
      <p:ext uri="{BB962C8B-B14F-4D97-AF65-F5344CB8AC3E}">
        <p14:creationId xmlns:p14="http://schemas.microsoft.com/office/powerpoint/2010/main" val="2396296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20" grpId="0" animBg="1"/>
      <p:bldP spid="21" grpId="0" animBg="1"/>
      <p:bldP spid="13" grpId="0" animBg="1"/>
      <p:bldP spid="25" grpId="0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478</TotalTime>
  <Words>348</Words>
  <Application>Microsoft Office PowerPoint</Application>
  <PresentationFormat>Affichage à l'écran (16:9)</PresentationFormat>
  <Paragraphs>91</Paragraphs>
  <Slides>17</Slides>
  <Notes>1</Notes>
  <HiddenSlides>1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17</vt:i4>
      </vt:variant>
    </vt:vector>
  </HeadingPairs>
  <TitlesOfParts>
    <vt:vector size="25" baseType="lpstr">
      <vt:lpstr>Arial</vt:lpstr>
      <vt:lpstr>Calibri</vt:lpstr>
      <vt:lpstr>Courier New</vt:lpstr>
      <vt:lpstr>Liberation Sans</vt:lpstr>
      <vt:lpstr>Lucida Sans</vt:lpstr>
      <vt:lpstr>Roboto</vt:lpstr>
      <vt:lpstr>Wingdings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Lionel Fandeur</dc:creator>
  <cp:lastModifiedBy>EDU-BOITARDF</cp:lastModifiedBy>
  <cp:revision>45</cp:revision>
  <dcterms:created xsi:type="dcterms:W3CDTF">2021-06-08T08:28:42Z</dcterms:created>
  <dcterms:modified xsi:type="dcterms:W3CDTF">2021-06-24T09:19:27Z</dcterms:modified>
</cp:coreProperties>
</file>